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70"/>
  </p:notesMasterIdLst>
  <p:sldIdLst>
    <p:sldId id="263" r:id="rId2"/>
    <p:sldId id="342" r:id="rId3"/>
    <p:sldId id="305" r:id="rId4"/>
    <p:sldId id="262" r:id="rId5"/>
    <p:sldId id="300" r:id="rId6"/>
    <p:sldId id="265" r:id="rId7"/>
    <p:sldId id="267" r:id="rId8"/>
    <p:sldId id="301" r:id="rId9"/>
    <p:sldId id="302" r:id="rId10"/>
    <p:sldId id="268" r:id="rId11"/>
    <p:sldId id="303" r:id="rId12"/>
    <p:sldId id="304" r:id="rId13"/>
    <p:sldId id="306" r:id="rId14"/>
    <p:sldId id="269" r:id="rId15"/>
    <p:sldId id="308" r:id="rId16"/>
    <p:sldId id="307" r:id="rId17"/>
    <p:sldId id="309" r:id="rId18"/>
    <p:sldId id="270" r:id="rId19"/>
    <p:sldId id="310" r:id="rId20"/>
    <p:sldId id="274" r:id="rId21"/>
    <p:sldId id="311" r:id="rId22"/>
    <p:sldId id="312" r:id="rId23"/>
    <p:sldId id="319" r:id="rId24"/>
    <p:sldId id="321" r:id="rId25"/>
    <p:sldId id="313" r:id="rId26"/>
    <p:sldId id="314" r:id="rId27"/>
    <p:sldId id="277" r:id="rId28"/>
    <p:sldId id="315" r:id="rId29"/>
    <p:sldId id="316" r:id="rId30"/>
    <p:sldId id="291" r:id="rId31"/>
    <p:sldId id="318" r:id="rId32"/>
    <p:sldId id="280" r:id="rId33"/>
    <p:sldId id="322" r:id="rId34"/>
    <p:sldId id="323" r:id="rId35"/>
    <p:sldId id="324" r:id="rId36"/>
    <p:sldId id="278" r:id="rId37"/>
    <p:sldId id="279" r:id="rId38"/>
    <p:sldId id="299" r:id="rId39"/>
    <p:sldId id="281" r:id="rId40"/>
    <p:sldId id="327" r:id="rId41"/>
    <p:sldId id="328" r:id="rId42"/>
    <p:sldId id="298" r:id="rId43"/>
    <p:sldId id="330" r:id="rId44"/>
    <p:sldId id="331" r:id="rId45"/>
    <p:sldId id="332" r:id="rId46"/>
    <p:sldId id="329" r:id="rId47"/>
    <p:sldId id="333" r:id="rId48"/>
    <p:sldId id="343" r:id="rId49"/>
    <p:sldId id="334" r:id="rId50"/>
    <p:sldId id="335" r:id="rId51"/>
    <p:sldId id="297" r:id="rId52"/>
    <p:sldId id="285" r:id="rId53"/>
    <p:sldId id="336" r:id="rId54"/>
    <p:sldId id="286" r:id="rId55"/>
    <p:sldId id="337" r:id="rId56"/>
    <p:sldId id="340" r:id="rId57"/>
    <p:sldId id="287" r:id="rId58"/>
    <p:sldId id="338" r:id="rId59"/>
    <p:sldId id="339" r:id="rId60"/>
    <p:sldId id="288" r:id="rId61"/>
    <p:sldId id="326" r:id="rId62"/>
    <p:sldId id="290" r:id="rId63"/>
    <p:sldId id="292" r:id="rId64"/>
    <p:sldId id="293" r:id="rId65"/>
    <p:sldId id="341" r:id="rId66"/>
    <p:sldId id="294" r:id="rId67"/>
    <p:sldId id="296" r:id="rId68"/>
    <p:sldId id="295" r:id="rId69"/>
  </p:sldIdLst>
  <p:sldSz cx="12192000" cy="6858000"/>
  <p:notesSz cx="1522413" cy="2819400"/>
  <p:defaultTextStyle>
    <a:defPPr>
      <a:defRPr lang="de-DE"/>
    </a:defPPr>
    <a:lvl1pPr algn="l" rtl="0" fontAlgn="base">
      <a:spcBef>
        <a:spcPct val="50000"/>
      </a:spcBef>
      <a:spcAft>
        <a:spcPct val="0"/>
      </a:spcAft>
      <a:buClr>
        <a:srgbClr val="001E46"/>
      </a:buClr>
      <a:buFont typeface="Wingdings" pitchFamily="2" charset="2"/>
      <a:defRPr kern="1200">
        <a:solidFill>
          <a:srgbClr val="4D4D4D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50000"/>
      </a:spcBef>
      <a:spcAft>
        <a:spcPct val="0"/>
      </a:spcAft>
      <a:buClr>
        <a:srgbClr val="001E46"/>
      </a:buClr>
      <a:buFont typeface="Wingdings" pitchFamily="2" charset="2"/>
      <a:defRPr kern="1200">
        <a:solidFill>
          <a:srgbClr val="4D4D4D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50000"/>
      </a:spcBef>
      <a:spcAft>
        <a:spcPct val="0"/>
      </a:spcAft>
      <a:buClr>
        <a:srgbClr val="001E46"/>
      </a:buClr>
      <a:buFont typeface="Wingdings" pitchFamily="2" charset="2"/>
      <a:defRPr kern="1200">
        <a:solidFill>
          <a:srgbClr val="4D4D4D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50000"/>
      </a:spcBef>
      <a:spcAft>
        <a:spcPct val="0"/>
      </a:spcAft>
      <a:buClr>
        <a:srgbClr val="001E46"/>
      </a:buClr>
      <a:buFont typeface="Wingdings" pitchFamily="2" charset="2"/>
      <a:defRPr kern="1200">
        <a:solidFill>
          <a:srgbClr val="4D4D4D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50000"/>
      </a:spcBef>
      <a:spcAft>
        <a:spcPct val="0"/>
      </a:spcAft>
      <a:buClr>
        <a:srgbClr val="001E46"/>
      </a:buClr>
      <a:buFont typeface="Wingdings" pitchFamily="2" charset="2"/>
      <a:defRPr kern="1200">
        <a:solidFill>
          <a:srgbClr val="4D4D4D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rgbClr val="4D4D4D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rgbClr val="4D4D4D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rgbClr val="4D4D4D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rgbClr val="4D4D4D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66" userDrawn="1">
          <p15:clr>
            <a:srgbClr val="A4A3A4"/>
          </p15:clr>
        </p15:guide>
        <p15:guide id="2" pos="7679" userDrawn="1">
          <p15:clr>
            <a:srgbClr val="A4A3A4"/>
          </p15:clr>
        </p15:guide>
        <p15:guide id="3" pos="69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888">
          <p15:clr>
            <a:srgbClr val="A4A3A4"/>
          </p15:clr>
        </p15:guide>
        <p15:guide id="2" pos="48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keting" initials="M" lastIdx="2" clrIdx="0"/>
  <p:cmAuthor id="1" name="James Goodman" initials="JG" lastIdx="1" clrIdx="1">
    <p:extLst>
      <p:ext uri="{19B8F6BF-5375-455C-9EA6-DF929625EA0E}">
        <p15:presenceInfo xmlns:p15="http://schemas.microsoft.com/office/powerpoint/2012/main" userId="James Goodm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A44"/>
    <a:srgbClr val="F39510"/>
    <a:srgbClr val="B6123E"/>
    <a:srgbClr val="285078"/>
    <a:srgbClr val="3C5078"/>
    <a:srgbClr val="003264"/>
    <a:srgbClr val="415575"/>
    <a:srgbClr val="2181C0"/>
    <a:srgbClr val="001E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27" autoAdjust="0"/>
    <p:restoredTop sz="70525" autoAdjust="0"/>
  </p:normalViewPr>
  <p:slideViewPr>
    <p:cSldViewPr>
      <p:cViewPr varScale="1">
        <p:scale>
          <a:sx n="126" d="100"/>
          <a:sy n="126" d="100"/>
        </p:scale>
        <p:origin x="1672" y="200"/>
      </p:cViewPr>
      <p:guideLst>
        <p:guide orient="horz" pos="3566"/>
        <p:guide pos="7679"/>
        <p:guide pos="6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-2070" y="-84"/>
      </p:cViewPr>
      <p:guideLst>
        <p:guide orient="horz" pos="888"/>
        <p:guide pos="4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660400" cy="14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6307" tIns="13154" rIns="26307" bIns="13154" numCol="1" anchor="t" anchorCtr="0" compatLnSpc="1">
            <a:prstTxWarp prst="textNoShape">
              <a:avLst/>
            </a:prstTxWarp>
          </a:bodyPr>
          <a:lstStyle>
            <a:lvl1pPr defTabSz="263525">
              <a:spcBef>
                <a:spcPct val="0"/>
              </a:spcBef>
              <a:buClrTx/>
              <a:buFontTx/>
              <a:buNone/>
              <a:defRPr sz="3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2201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862013" y="0"/>
            <a:ext cx="660400" cy="14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6307" tIns="13154" rIns="26307" bIns="13154" numCol="1" anchor="t" anchorCtr="0" compatLnSpc="1">
            <a:prstTxWarp prst="textNoShape">
              <a:avLst/>
            </a:prstTxWarp>
          </a:bodyPr>
          <a:lstStyle>
            <a:lvl1pPr algn="r" defTabSz="263525">
              <a:spcBef>
                <a:spcPct val="0"/>
              </a:spcBef>
              <a:buClrTx/>
              <a:buFontTx/>
              <a:buNone/>
              <a:defRPr sz="3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2201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177800" y="211138"/>
            <a:ext cx="1879600" cy="1057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2201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52400" y="1339850"/>
            <a:ext cx="1217613" cy="1268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6307" tIns="13154" rIns="26307" bIns="131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201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2678113"/>
            <a:ext cx="6604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6307" tIns="13154" rIns="26307" bIns="13154" numCol="1" anchor="b" anchorCtr="0" compatLnSpc="1">
            <a:prstTxWarp prst="textNoShape">
              <a:avLst/>
            </a:prstTxWarp>
          </a:bodyPr>
          <a:lstStyle>
            <a:lvl1pPr defTabSz="263525">
              <a:spcBef>
                <a:spcPct val="0"/>
              </a:spcBef>
              <a:buClrTx/>
              <a:buFontTx/>
              <a:buNone/>
              <a:defRPr sz="3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2201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862013" y="2678113"/>
            <a:ext cx="6604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6307" tIns="13154" rIns="26307" bIns="13154" numCol="1" anchor="b" anchorCtr="0" compatLnSpc="1">
            <a:prstTxWarp prst="textNoShape">
              <a:avLst/>
            </a:prstTxWarp>
          </a:bodyPr>
          <a:lstStyle>
            <a:lvl1pPr algn="r" defTabSz="263525">
              <a:spcBef>
                <a:spcPct val="0"/>
              </a:spcBef>
              <a:buClrTx/>
              <a:buFontTx/>
              <a:buNone/>
              <a:defRPr sz="300">
                <a:solidFill>
                  <a:schemeClr val="tx1"/>
                </a:solidFill>
              </a:defRPr>
            </a:lvl1pPr>
          </a:lstStyle>
          <a:p>
            <a:fld id="{C045881A-AB05-4172-8CB2-6636B1E2BADA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30293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notable lack of tutorial on how to set up a machine learning environment: no advice on building a machine, which cloud sources to use for ML applications at scale, and how to </a:t>
            </a:r>
            <a:r>
              <a:rPr lang="en-US" dirty="0" err="1"/>
              <a:t>instsall</a:t>
            </a:r>
            <a:r>
              <a:rPr lang="en-US" dirty="0"/>
              <a:t> Python, </a:t>
            </a:r>
            <a:r>
              <a:rPr lang="en-US" dirty="0" err="1"/>
              <a:t>Pytorch</a:t>
            </a:r>
            <a:r>
              <a:rPr lang="en-US" dirty="0"/>
              <a:t>, and all those fussy dependencies (and on which OS!)</a:t>
            </a:r>
          </a:p>
          <a:p>
            <a:endParaRPr lang="en-US" dirty="0"/>
          </a:p>
          <a:p>
            <a:r>
              <a:rPr lang="en-US" dirty="0"/>
              <a:t>We just worked in Google </a:t>
            </a:r>
            <a:r>
              <a:rPr lang="en-US" dirty="0" err="1"/>
              <a:t>Colab</a:t>
            </a:r>
            <a:r>
              <a:rPr lang="en-US" dirty="0"/>
              <a:t> which </a:t>
            </a:r>
            <a:r>
              <a:rPr lang="en-US" dirty="0" err="1"/>
              <a:t>kinda</a:t>
            </a:r>
            <a:r>
              <a:rPr lang="en-US" dirty="0"/>
              <a:t> takes care of all that for you (at least as a sandboxing environment – again, to do anything at scale, you need to have a dedicated machine or buy time from a cloud provider)</a:t>
            </a:r>
          </a:p>
          <a:p>
            <a:endParaRPr lang="en-US" dirty="0"/>
          </a:p>
          <a:p>
            <a:r>
              <a:rPr lang="en-US" dirty="0"/>
              <a:t>BUT, we have experience setting that up already, which Swathi, Timo, and Ben can speak to.</a:t>
            </a:r>
          </a:p>
          <a:p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Mention the Kaggle alternative that was offered</a:t>
            </a:r>
          </a:p>
          <a:p>
            <a:endParaRPr lang="en-US" dirty="0"/>
          </a:p>
          <a:p>
            <a:r>
              <a:rPr lang="en-US" dirty="0"/>
              <a:t>and in general how all of these are basically just instantiations of </a:t>
            </a:r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8030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7791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9147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is to say, they can approximate certain functions with exponentially fewer nodes / computations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93912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</a:t>
            </a:r>
            <a:r>
              <a:rPr lang="en-US" dirty="0" err="1"/>
              <a:t>tqdm</a:t>
            </a:r>
            <a:r>
              <a:rPr lang="en-US" dirty="0"/>
              <a:t>" package helps to visualize loss over minibatches and show training progress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2595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</a:t>
            </a:r>
            <a:r>
              <a:rPr lang="en-US" dirty="0" err="1"/>
              <a:t>tqdm</a:t>
            </a:r>
            <a:r>
              <a:rPr lang="en-US" dirty="0"/>
              <a:t>" package helps to visualize loss over minibatches and show training progress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86379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Convolution is just fancy matrix multiplication</a:t>
            </a:r>
          </a:p>
          <a:p>
            <a:r>
              <a:rPr lang="en-US" dirty="0"/>
              <a:t>Note that backprop for convnets can be computed as a convolution operation</a:t>
            </a:r>
          </a:p>
          <a:p>
            <a:r>
              <a:rPr lang="en-US" dirty="0"/>
              <a:t>In general, convolution can be "inverted" via convolution!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85192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Presented by Alex Ecker, actually!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9834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Presented by Alex Ecker, actually!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83490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Presented by Alex Ecker, actually!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54506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Presented by Alex Ecker, actually!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5025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notable lack of tutorial on how to set up a machine learning environment: no advice on building a machine, which cloud sources to use for ML applications at scale, and how to </a:t>
            </a:r>
            <a:r>
              <a:rPr lang="en-US" dirty="0" err="1"/>
              <a:t>instsall</a:t>
            </a:r>
            <a:r>
              <a:rPr lang="en-US" dirty="0"/>
              <a:t> Python, </a:t>
            </a:r>
            <a:r>
              <a:rPr lang="en-US" dirty="0" err="1"/>
              <a:t>Pytorch</a:t>
            </a:r>
            <a:r>
              <a:rPr lang="en-US" dirty="0"/>
              <a:t>, and all those fussy dependencies (and on which OS!)</a:t>
            </a:r>
          </a:p>
          <a:p>
            <a:endParaRPr lang="en-US" dirty="0"/>
          </a:p>
          <a:p>
            <a:r>
              <a:rPr lang="en-US" dirty="0"/>
              <a:t>We just worked in Google </a:t>
            </a:r>
            <a:r>
              <a:rPr lang="en-US" dirty="0" err="1"/>
              <a:t>Colab</a:t>
            </a:r>
            <a:r>
              <a:rPr lang="en-US" dirty="0"/>
              <a:t> which </a:t>
            </a:r>
            <a:r>
              <a:rPr lang="en-US" dirty="0" err="1"/>
              <a:t>kinda</a:t>
            </a:r>
            <a:r>
              <a:rPr lang="en-US" dirty="0"/>
              <a:t> takes care of all that for you (at least as a sandboxing environment – again, to do anything at scale, you need to have a dedicated machine or buy time from a cloud provider)</a:t>
            </a:r>
          </a:p>
          <a:p>
            <a:endParaRPr lang="en-US" dirty="0"/>
          </a:p>
          <a:p>
            <a:r>
              <a:rPr lang="en-US" dirty="0"/>
              <a:t>BUT, we have experience setting that up already, which Swathi, Timo, and Ben can speak to.</a:t>
            </a:r>
          </a:p>
          <a:p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Mention the Kaggle alternative that was offered</a:t>
            </a:r>
          </a:p>
          <a:p>
            <a:endParaRPr lang="en-US" dirty="0"/>
          </a:p>
          <a:p>
            <a:r>
              <a:rPr lang="en-US" dirty="0"/>
              <a:t>and in general how all of these are basically just instantiations of </a:t>
            </a:r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50073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really covered in the course, but of considerable interest!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33626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63352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Ideal for (temporal, 1-D) sequence learning</a:t>
            </a:r>
          </a:p>
          <a:p>
            <a:endParaRPr lang="en-US" dirty="0"/>
          </a:p>
          <a:p>
            <a:r>
              <a:rPr lang="en-US" dirty="0"/>
              <a:t>Instantiates an IIR, instead of FIR, filter along 1 dimension (time or sequence position)</a:t>
            </a:r>
          </a:p>
          <a:p>
            <a:endParaRPr lang="en-US" dirty="0"/>
          </a:p>
          <a:p>
            <a:r>
              <a:rPr lang="en-US" dirty="0"/>
              <a:t>Ergo, it's got much more expressive power per parameter than a </a:t>
            </a:r>
            <a:r>
              <a:rPr lang="en-US" dirty="0" err="1"/>
              <a:t>ConvNet</a:t>
            </a:r>
            <a:r>
              <a:rPr lang="en-US" dirty="0"/>
              <a:t>, which operates using FIR filters, BUT it's slow to train since you have to "unfold" the network</a:t>
            </a:r>
          </a:p>
          <a:p>
            <a:endParaRPr lang="en-US" dirty="0"/>
          </a:p>
          <a:p>
            <a:r>
              <a:rPr lang="en-US" dirty="0"/>
              <a:t>(see: https://www.researchgate.net/publication/236154667_Multidimensional_IIR_filters_and_robust_rational_interpolation)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4187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 reorganization into an encoder-decoder framework, too</a:t>
            </a:r>
          </a:p>
          <a:p>
            <a:endParaRPr lang="en-US" dirty="0"/>
          </a:p>
          <a:p>
            <a:r>
              <a:rPr lang="en-US" dirty="0"/>
              <a:t>This allows us to embed each state of the source sequence in a shared latent space to that of the target latent space</a:t>
            </a:r>
          </a:p>
          <a:p>
            <a:r>
              <a:rPr lang="en-US" dirty="0"/>
              <a:t>Then compute contextual similarity within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88479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"multi head" means "stacked in parallel"</a:t>
            </a:r>
          </a:p>
          <a:p>
            <a:r>
              <a:rPr lang="en-US" dirty="0"/>
              <a:t>think of the "channels" of a CNN</a:t>
            </a:r>
          </a:p>
          <a:p>
            <a:endParaRPr lang="en-US" dirty="0"/>
          </a:p>
          <a:p>
            <a:r>
              <a:rPr lang="en-US" dirty="0"/>
              <a:t>K = key</a:t>
            </a:r>
          </a:p>
          <a:p>
            <a:r>
              <a:rPr lang="en-US" dirty="0"/>
              <a:t>Q = query</a:t>
            </a:r>
          </a:p>
          <a:p>
            <a:r>
              <a:rPr lang="en-US" dirty="0"/>
              <a:t>V =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836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 each sample onto a probability distribution with the encoder (try to make it as close to N(0,1) as possible)</a:t>
            </a:r>
          </a:p>
          <a:p>
            <a:r>
              <a:rPr lang="en-US" dirty="0"/>
              <a:t>then draw a sample from each latent distribution</a:t>
            </a:r>
          </a:p>
          <a:p>
            <a:r>
              <a:rPr lang="en-US" dirty="0"/>
              <a:t>then have the decoder (hopefully) spit out something that looks similar</a:t>
            </a:r>
          </a:p>
          <a:p>
            <a:r>
              <a:rPr lang="en-US" dirty="0"/>
              <a:t>voila!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32692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Basically, the VAE loss function is too "smooth"</a:t>
            </a:r>
          </a:p>
          <a:p>
            <a:endParaRPr lang="en-US" dirty="0"/>
          </a:p>
          <a:p>
            <a:r>
              <a:rPr lang="en-US" dirty="0"/>
              <a:t>What if we used another ANN, an "Oracle", as our loss function instead?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2745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Basically, the VAE loss function is too "smooth"</a:t>
            </a:r>
          </a:p>
          <a:p>
            <a:endParaRPr lang="en-US" dirty="0"/>
          </a:p>
          <a:p>
            <a:r>
              <a:rPr lang="en-US" dirty="0"/>
              <a:t>What if we used another ANN, an "Oracle", as our loss function instead?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49027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Basically, the VAE loss function is too "smooth"</a:t>
            </a:r>
          </a:p>
          <a:p>
            <a:endParaRPr lang="en-US" dirty="0"/>
          </a:p>
          <a:p>
            <a:r>
              <a:rPr lang="en-US" dirty="0"/>
              <a:t>What if we used another ANN, an "Oracle", as our loss function instead?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40757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Neuromatch was a very anti-GAN conference…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3825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Contrast with </a:t>
            </a:r>
            <a:r>
              <a:rPr lang="en-US" dirty="0" err="1"/>
              <a:t>Tensorflow</a:t>
            </a:r>
            <a:r>
              <a:rPr lang="en-US" dirty="0"/>
              <a:t>/</a:t>
            </a:r>
            <a:r>
              <a:rPr lang="en-US" dirty="0" err="1"/>
              <a:t>Keras</a:t>
            </a:r>
            <a:r>
              <a:rPr lang="en-US" dirty="0"/>
              <a:t>, the other major player</a:t>
            </a:r>
          </a:p>
          <a:p>
            <a:r>
              <a:rPr lang="en-US" dirty="0"/>
              <a:t>And of course there's even older frameworks that pros have been using over the past decade… but that's not really important for our purposes</a:t>
            </a:r>
          </a:p>
          <a:p>
            <a:endParaRPr lang="en-US" dirty="0"/>
          </a:p>
          <a:p>
            <a:r>
              <a:rPr lang="en-US" dirty="0"/>
              <a:t>Mention two things </a:t>
            </a:r>
            <a:r>
              <a:rPr lang="en-US" dirty="0" err="1"/>
              <a:t>Pytorch</a:t>
            </a:r>
            <a:r>
              <a:rPr lang="en-US" dirty="0"/>
              <a:t> does really well to make things run fast: GPU compatibility and </a:t>
            </a:r>
            <a:r>
              <a:rPr lang="en-US" dirty="0" err="1"/>
              <a:t>AutoGrad</a:t>
            </a:r>
            <a:endParaRPr lang="en-US" dirty="0"/>
          </a:p>
          <a:p>
            <a:endParaRPr lang="en-US" dirty="0"/>
          </a:p>
          <a:p>
            <a:r>
              <a:rPr lang="en-US" dirty="0"/>
              <a:t>Also mention the vast documentation network for it and industry support: it's real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07569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"Self-supervised" means making a classification problem out of unlabeled exemplars by generating a bunch of images to pair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42135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Transfer learning</a:t>
            </a:r>
          </a:p>
          <a:p>
            <a:r>
              <a:rPr lang="en-US"/>
              <a:t>Catastrophic forgetting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4201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Environment</a:t>
            </a:r>
          </a:p>
          <a:p>
            <a:r>
              <a:rPr lang="en-US"/>
              <a:t>Reinforcement of societal biases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09207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made a baby network in my group (two, actually, albeit very shallow ones, our project was an architecture comparison project)</a:t>
            </a:r>
          </a:p>
          <a:p>
            <a:endParaRPr lang="en-US"/>
          </a:p>
          <a:p>
            <a:r>
              <a:rPr lang="en-US"/>
              <a:t>Which ultimately did not work</a:t>
            </a:r>
          </a:p>
          <a:p>
            <a:endParaRPr lang="en-US"/>
          </a:p>
          <a:p>
            <a:r>
              <a:rPr lang="en-US"/>
              <a:t>A lot of it involved getting used to the Pytorch framework</a:t>
            </a:r>
          </a:p>
          <a:p>
            <a:endParaRPr lang="en-US"/>
          </a:p>
          <a:p>
            <a:r>
              <a:rPr lang="en-US"/>
              <a:t>And dealing with the fact that three heads trying to code at once was a little cumbersome</a:t>
            </a:r>
          </a:p>
          <a:p>
            <a:endParaRPr lang="en-US"/>
          </a:p>
          <a:p>
            <a:r>
              <a:rPr lang="en-US"/>
              <a:t>BUT! many datasets and resources were provided!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37484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personally blame the "Google people" for how overwhelming it got... they all had CS backgrounds and seemed to assume we did, too!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355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Contrast with </a:t>
            </a:r>
            <a:r>
              <a:rPr lang="en-US" dirty="0" err="1"/>
              <a:t>Tensorflow</a:t>
            </a:r>
            <a:r>
              <a:rPr lang="en-US" dirty="0"/>
              <a:t>/</a:t>
            </a:r>
            <a:r>
              <a:rPr lang="en-US" dirty="0" err="1"/>
              <a:t>Keras</a:t>
            </a:r>
            <a:r>
              <a:rPr lang="en-US" dirty="0"/>
              <a:t>, the other major player</a:t>
            </a:r>
          </a:p>
          <a:p>
            <a:r>
              <a:rPr lang="en-US" dirty="0"/>
              <a:t>And of course there's even older frameworks that pros have been using over the past decade… but that's not really important for our purposes</a:t>
            </a:r>
          </a:p>
          <a:p>
            <a:endParaRPr lang="en-US" dirty="0"/>
          </a:p>
          <a:p>
            <a:r>
              <a:rPr lang="en-US" dirty="0"/>
              <a:t>Mention two things </a:t>
            </a:r>
            <a:r>
              <a:rPr lang="en-US" dirty="0" err="1"/>
              <a:t>Pytorch</a:t>
            </a:r>
            <a:r>
              <a:rPr lang="en-US" dirty="0"/>
              <a:t> does really well to make things run fast: GPU compatibility and </a:t>
            </a:r>
            <a:r>
              <a:rPr lang="en-US" dirty="0" err="1"/>
              <a:t>AutoGrad</a:t>
            </a:r>
            <a:endParaRPr lang="en-US" dirty="0"/>
          </a:p>
          <a:p>
            <a:endParaRPr lang="en-US" dirty="0"/>
          </a:p>
          <a:p>
            <a:r>
              <a:rPr lang="en-US" dirty="0"/>
              <a:t>Also mention the vast documentation network for it and industry support: it's real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2296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</a:t>
            </a:r>
            <a:r>
              <a:rPr lang="en-US" dirty="0" err="1"/>
              <a:t>Pytorch</a:t>
            </a:r>
            <a:r>
              <a:rPr lang="en-US" dirty="0"/>
              <a:t> is designed for backprop on rate based networks</a:t>
            </a:r>
          </a:p>
          <a:p>
            <a:endParaRPr lang="en-US" dirty="0"/>
          </a:p>
          <a:p>
            <a:r>
              <a:rPr lang="en-US" dirty="0"/>
              <a:t>You're going to be working uphill if you want to implement different learning rules (e.g., Hebbian) or something like a spiking NN (c.f. e.g. Norse: https://reposhub.com/python/deep-learning/norse-norse.html).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7352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</a:t>
            </a:r>
            <a:r>
              <a:rPr lang="en-US" dirty="0" err="1"/>
              <a:t>Pytorch</a:t>
            </a:r>
            <a:r>
              <a:rPr lang="en-US" dirty="0"/>
              <a:t> is designed for backprop on rate based networks</a:t>
            </a:r>
          </a:p>
          <a:p>
            <a:endParaRPr lang="en-US" dirty="0"/>
          </a:p>
          <a:p>
            <a:r>
              <a:rPr lang="en-US" dirty="0"/>
              <a:t>You're going to be working uphill if you want to implement different learning rules (e.g., Hebbian) or something like a spiking NN (c.f. e.g. Norse: https://reposhub.com/python/deep-learning/norse-norse.html).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7551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</a:t>
            </a:r>
            <a:r>
              <a:rPr lang="en-US" dirty="0" err="1"/>
              <a:t>Pytorch</a:t>
            </a:r>
            <a:r>
              <a:rPr lang="en-US" dirty="0"/>
              <a:t> is designed for backprop on rate based networks</a:t>
            </a:r>
          </a:p>
          <a:p>
            <a:endParaRPr lang="en-US" dirty="0"/>
          </a:p>
          <a:p>
            <a:r>
              <a:rPr lang="en-US" dirty="0"/>
              <a:t>You're going to be working uphill if you want to implement different learning rules (e.g., Hebbian) or something like a spiking NN (c.f. e.g. Norse: https://reposhub.com/python/deep-learning/norse-norse.html).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6469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8064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a hyperparameter? It's any decision about your model that you make which is not subject to gradient descent.</a:t>
            </a:r>
          </a:p>
          <a:p>
            <a:endParaRPr lang="en-US" dirty="0"/>
          </a:p>
          <a:p>
            <a:r>
              <a:rPr lang="en-US" dirty="0"/>
              <a:t>Examples include:</a:t>
            </a:r>
          </a:p>
          <a:p>
            <a:r>
              <a:rPr lang="en-US" dirty="0"/>
              <a:t>Node counts</a:t>
            </a:r>
          </a:p>
          <a:p>
            <a:r>
              <a:rPr lang="en-US" dirty="0"/>
              <a:t>Layer counts</a:t>
            </a:r>
          </a:p>
          <a:p>
            <a:r>
              <a:rPr lang="en-US" dirty="0"/>
              <a:t>Choice of nonlinearity (</a:t>
            </a:r>
            <a:r>
              <a:rPr lang="en-US" dirty="0" err="1"/>
              <a:t>ReLU</a:t>
            </a:r>
            <a:r>
              <a:rPr lang="en-US" dirty="0"/>
              <a:t> normally chosen for speed)</a:t>
            </a:r>
          </a:p>
          <a:p>
            <a:r>
              <a:rPr lang="en-US" dirty="0"/>
              <a:t>Choice of architecture (dropout, residual connections, normalization, in addition to typical architectural decisions)</a:t>
            </a:r>
          </a:p>
          <a:p>
            <a:r>
              <a:rPr lang="en-US" dirty="0"/>
              <a:t>Choice of optimizer (ADAM chosen for speed, SGD for certainty) (generally don't go for Hessian-dependent methods though)</a:t>
            </a:r>
          </a:p>
          <a:p>
            <a:r>
              <a:rPr lang="en-US" dirty="0"/>
              <a:t>Explicit regularization terms</a:t>
            </a:r>
          </a:p>
          <a:p>
            <a:r>
              <a:rPr lang="en-US" dirty="0" err="1"/>
              <a:t>Usw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0341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PZ 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949528" y="2826140"/>
            <a:ext cx="5472608" cy="1046758"/>
          </a:xfrm>
        </p:spPr>
        <p:txBody>
          <a:bodyPr/>
          <a:lstStyle>
            <a:lvl1pPr>
              <a:defRPr sz="2800">
                <a:solidFill>
                  <a:srgbClr val="009A44"/>
                </a:solidFill>
              </a:defRPr>
            </a:lvl1pPr>
          </a:lstStyle>
          <a:p>
            <a:pPr lvl="0"/>
            <a:r>
              <a:rPr lang="de-DE" noProof="0" dirty="0"/>
              <a:t>Titelmasterformat durch Klicken bearbeiten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949528" y="3933056"/>
            <a:ext cx="6331048" cy="1536576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Formatvorlage des Untertitelmasters durch Klicken bearbeiten</a:t>
            </a:r>
          </a:p>
        </p:txBody>
      </p:sp>
      <p:pic>
        <p:nvPicPr>
          <p:cNvPr id="2" name="Picture 2" descr="Y:\Ordnerstruktur\Projekte\laufende Projekte\DPZ (NP)\Design\Neues DPZ-CD\Fotos_Grafiken\Gestaltungselement\DPZ_Gestaltungselement_grau20.emf">
            <a:extLst>
              <a:ext uri="{FF2B5EF4-FFF2-40B4-BE49-F238E27FC236}">
                <a16:creationId xmlns:a16="http://schemas.microsoft.com/office/drawing/2014/main" id="{B288B51A-E625-451D-B10B-0072B03F84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25516" y="-1179512"/>
            <a:ext cx="9720572" cy="972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Y:\Ordnerstruktur\Projekte\laufende Projekte\DPZ (NP)\Design\Neues DPZ-CD\Logo\Logo_andere Formate_Final\cmyk\mit Schriftzug\emf\Logo-DPZ.emf">
            <a:extLst>
              <a:ext uri="{FF2B5EF4-FFF2-40B4-BE49-F238E27FC236}">
                <a16:creationId xmlns:a16="http://schemas.microsoft.com/office/drawing/2014/main" id="{BABA644F-7274-420A-A1AB-36A4DAA686F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9076897" y="332656"/>
            <a:ext cx="2513650" cy="160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6">
            <a:extLst>
              <a:ext uri="{FF2B5EF4-FFF2-40B4-BE49-F238E27FC236}">
                <a16:creationId xmlns:a16="http://schemas.microsoft.com/office/drawing/2014/main" id="{4D8BAF8C-710A-4AAA-84E3-D945756568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098" y="6112800"/>
            <a:ext cx="1005291" cy="680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PZ Folge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97578" y="260649"/>
            <a:ext cx="8625417" cy="573087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F6078F4-E63E-4AA0-B8D1-966A19A57BCF}" type="slidenum">
              <a:rPr lang="de-DE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4703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 bwMode="auto">
          <a:xfrm>
            <a:off x="0" y="6412686"/>
            <a:ext cx="1104123" cy="369332"/>
          </a:xfrm>
          <a:prstGeom prst="rect">
            <a:avLst/>
          </a:prstGeom>
          <a:solidFill>
            <a:srgbClr val="009A44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1E46"/>
              </a:buClr>
              <a:buSzTx/>
              <a:buFont typeface="Wingdings" pitchFamily="2" charset="2"/>
              <a:buNone/>
              <a:tabLst>
                <a:tab pos="1708150" algn="l"/>
              </a:tabLst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rgbClr val="4D4D4D"/>
              </a:solidFill>
              <a:effectLst/>
              <a:latin typeface="Arial" charset="0"/>
            </a:endParaRP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07436" y="263626"/>
            <a:ext cx="8625417" cy="573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1270" name="Line 6"/>
          <p:cNvSpPr>
            <a:spLocks noChangeShapeType="1"/>
          </p:cNvSpPr>
          <p:nvPr/>
        </p:nvSpPr>
        <p:spPr bwMode="auto">
          <a:xfrm>
            <a:off x="-336715" y="1124744"/>
            <a:ext cx="10561173" cy="0"/>
          </a:xfrm>
          <a:prstGeom prst="line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108201" y="6464300"/>
            <a:ext cx="7776633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4D4D4D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FontTx/>
              <a:buNone/>
              <a:defRPr sz="1200"/>
            </a:lvl1pPr>
          </a:lstStyle>
          <a:p>
            <a:endParaRPr lang="de-DE" dirty="0"/>
          </a:p>
        </p:txBody>
      </p:sp>
      <p:sp>
        <p:nvSpPr>
          <p:cNvPr id="11275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4007" y="1495326"/>
            <a:ext cx="979381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</a:t>
            </a:r>
            <a:r>
              <a:rPr lang="de-DE" dirty="0"/>
              <a:t>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</a:t>
            </a:r>
          </a:p>
          <a:p>
            <a:pPr lvl="4"/>
            <a:r>
              <a:rPr lang="de-DE" dirty="0"/>
              <a:t> Ebene</a:t>
            </a: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-1938701" y="6453337"/>
            <a:ext cx="284480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fld id="{DF3E0165-EB73-48AD-AEF8-8E221AA3BE02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3" name="Picture 2" descr="Y:\Ordnerstruktur\Projekte\laufende Projekte\DPZ (NP)\Design\Neues DPZ-CD\Logo\Logo_andere Formate_Final\cmyk\ohne Schriftzug\emf\Logo-DPZ.emf">
            <a:extLst>
              <a:ext uri="{FF2B5EF4-FFF2-40B4-BE49-F238E27FC236}">
                <a16:creationId xmlns:a16="http://schemas.microsoft.com/office/drawing/2014/main" id="{DFFFA120-58CA-479D-BEAC-A555B99065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/>
          <a:stretch>
            <a:fillRect/>
          </a:stretch>
        </p:blipFill>
        <p:spPr bwMode="auto">
          <a:xfrm>
            <a:off x="10644535" y="178424"/>
            <a:ext cx="1260227" cy="84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4">
            <a:extLst>
              <a:ext uri="{FF2B5EF4-FFF2-40B4-BE49-F238E27FC236}">
                <a16:creationId xmlns:a16="http://schemas.microsoft.com/office/drawing/2014/main" id="{E4416F9A-9F97-432D-9A8D-1744231BDA0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098" y="6112800"/>
            <a:ext cx="1005291" cy="680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4" r:id="rId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1E46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1E46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1E46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1E46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1E46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1E46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1E46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1E46"/>
          </a:solidFill>
          <a:latin typeface="Arial" charset="0"/>
        </a:defRPr>
      </a:lvl9pPr>
    </p:titleStyle>
    <p:bodyStyle>
      <a:lvl1pPr marL="176213" marR="0" indent="-176213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rgbClr val="009A44"/>
        </a:buClr>
        <a:buSzTx/>
        <a:buFont typeface="Wingdings" pitchFamily="2" charset="2"/>
        <a:buChar char="§"/>
        <a:tabLst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539750" indent="-184150" algn="l" rtl="0" eaLnBrk="1" fontAlgn="base" hangingPunct="1">
        <a:spcBef>
          <a:spcPct val="20000"/>
        </a:spcBef>
        <a:spcAft>
          <a:spcPct val="0"/>
        </a:spcAft>
        <a:buClr>
          <a:srgbClr val="001E46"/>
        </a:buClr>
        <a:buChar char="-"/>
        <a:defRPr>
          <a:solidFill>
            <a:schemeClr val="tx1"/>
          </a:solidFill>
          <a:latin typeface="+mn-lt"/>
        </a:defRPr>
      </a:lvl2pPr>
      <a:lvl3pPr marL="892175" indent="-173038" algn="l" rtl="0" eaLnBrk="1" fontAlgn="base" hangingPunct="1">
        <a:spcBef>
          <a:spcPct val="20000"/>
        </a:spcBef>
        <a:spcAft>
          <a:spcPct val="0"/>
        </a:spcAft>
        <a:buClr>
          <a:srgbClr val="009A44"/>
        </a:buClr>
        <a:buChar char="•"/>
        <a:defRPr>
          <a:solidFill>
            <a:schemeClr val="tx1"/>
          </a:solidFill>
          <a:latin typeface="+mn-lt"/>
        </a:defRPr>
      </a:lvl3pPr>
      <a:lvl4pPr marL="1344613" indent="-268288" algn="l" rtl="0" eaLnBrk="1" fontAlgn="base" hangingPunct="1">
        <a:spcBef>
          <a:spcPct val="20000"/>
        </a:spcBef>
        <a:spcAft>
          <a:spcPct val="0"/>
        </a:spcAft>
        <a:buClr>
          <a:srgbClr val="001E46"/>
        </a:buClr>
        <a:buChar char="-"/>
        <a:defRPr>
          <a:solidFill>
            <a:schemeClr val="tx1"/>
          </a:solidFill>
          <a:latin typeface="+mn-lt"/>
        </a:defRPr>
      </a:lvl4pPr>
      <a:lvl5pPr marL="1711325" indent="-187325" algn="l" rtl="0" eaLnBrk="1" fontAlgn="base" hangingPunct="1">
        <a:spcBef>
          <a:spcPct val="20000"/>
        </a:spcBef>
        <a:spcAft>
          <a:spcPct val="0"/>
        </a:spcAft>
        <a:buClr>
          <a:srgbClr val="001E46"/>
        </a:buClr>
        <a:buFont typeface="Arial" charset="0"/>
        <a:buChar char="»"/>
        <a:defRPr>
          <a:solidFill>
            <a:schemeClr val="tx1"/>
          </a:solidFill>
          <a:latin typeface="+mn-lt"/>
        </a:defRPr>
      </a:lvl5pPr>
      <a:lvl6pPr marL="2168525" indent="-187325" algn="l" rtl="0" eaLnBrk="1" fontAlgn="base" hangingPunct="1">
        <a:spcBef>
          <a:spcPct val="20000"/>
        </a:spcBef>
        <a:spcAft>
          <a:spcPct val="0"/>
        </a:spcAft>
        <a:buClr>
          <a:srgbClr val="001E46"/>
        </a:buClr>
        <a:buFont typeface="Arial" charset="0"/>
        <a:buChar char="»"/>
        <a:defRPr>
          <a:solidFill>
            <a:srgbClr val="4D4D4D"/>
          </a:solidFill>
          <a:latin typeface="+mn-lt"/>
        </a:defRPr>
      </a:lvl6pPr>
      <a:lvl7pPr marL="2625725" indent="-187325" algn="l" rtl="0" eaLnBrk="1" fontAlgn="base" hangingPunct="1">
        <a:spcBef>
          <a:spcPct val="20000"/>
        </a:spcBef>
        <a:spcAft>
          <a:spcPct val="0"/>
        </a:spcAft>
        <a:buClr>
          <a:srgbClr val="001E46"/>
        </a:buClr>
        <a:buFont typeface="Arial" charset="0"/>
        <a:buChar char="»"/>
        <a:defRPr>
          <a:solidFill>
            <a:srgbClr val="4D4D4D"/>
          </a:solidFill>
          <a:latin typeface="+mn-lt"/>
        </a:defRPr>
      </a:lvl7pPr>
      <a:lvl8pPr marL="3082925" indent="-187325" algn="l" rtl="0" eaLnBrk="1" fontAlgn="base" hangingPunct="1">
        <a:spcBef>
          <a:spcPct val="20000"/>
        </a:spcBef>
        <a:spcAft>
          <a:spcPct val="0"/>
        </a:spcAft>
        <a:buClr>
          <a:srgbClr val="001E46"/>
        </a:buClr>
        <a:buFont typeface="Arial" charset="0"/>
        <a:buChar char="»"/>
        <a:defRPr>
          <a:solidFill>
            <a:srgbClr val="4D4D4D"/>
          </a:solidFill>
          <a:latin typeface="+mn-lt"/>
        </a:defRPr>
      </a:lvl8pPr>
      <a:lvl9pPr marL="3540125" indent="-187325" algn="l" rtl="0" eaLnBrk="1" fontAlgn="base" hangingPunct="1">
        <a:spcBef>
          <a:spcPct val="20000"/>
        </a:spcBef>
        <a:spcAft>
          <a:spcPct val="0"/>
        </a:spcAft>
        <a:buClr>
          <a:srgbClr val="001E46"/>
        </a:buClr>
        <a:buFont typeface="Arial" charset="0"/>
        <a:buChar char="»"/>
        <a:defRPr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pytorch.org/docs/stable/index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floydhub.com/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learning.neuromatch.io/projects/docs/datasets_and_models.html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eplearning.neuromatch.io/projects/Neuroscience/algonauts_videos.html" TargetMode="External"/><Relationship Id="rId4" Type="http://schemas.openxmlformats.org/officeDocument/2006/relationships/hyperlink" Target="https://deeplearning.neuromatch.io/projects/Neuroscience/ideas_and_datasets.html" TargetMode="Externa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3359696" y="2996952"/>
            <a:ext cx="8064896" cy="1046758"/>
          </a:xfrm>
        </p:spPr>
        <p:txBody>
          <a:bodyPr/>
          <a:lstStyle/>
          <a:p>
            <a:r>
              <a:rPr lang="en-US" sz="2400" dirty="0"/>
              <a:t>Neuromatch Academy: Deep Learning </a:t>
            </a:r>
            <a:br>
              <a:rPr lang="en-US" sz="2400" dirty="0"/>
            </a:br>
            <a:r>
              <a:rPr lang="en-US" sz="2400" dirty="0"/>
              <a:t>Executive Summary</a:t>
            </a:r>
            <a:endParaRPr lang="de-DE" sz="200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871864" y="4149080"/>
            <a:ext cx="5612382" cy="1536576"/>
          </a:xfrm>
        </p:spPr>
        <p:txBody>
          <a:bodyPr/>
          <a:lstStyle/>
          <a:p>
            <a:r>
              <a:rPr lang="en-US" sz="1600" dirty="0"/>
              <a:t>James Goodman</a:t>
            </a:r>
          </a:p>
          <a:p>
            <a:r>
              <a:rPr lang="en-US" sz="1600" dirty="0"/>
              <a:t>NBL</a:t>
            </a:r>
          </a:p>
          <a:p>
            <a:r>
              <a:rPr lang="en-US" sz="1600" dirty="0"/>
              <a:t>05.10.2021</a:t>
            </a:r>
            <a:endParaRPr lang="fi-FI" sz="1600" dirty="0"/>
          </a:p>
        </p:txBody>
      </p:sp>
    </p:spTree>
    <p:extLst>
      <p:ext uri="{BB962C8B-B14F-4D97-AF65-F5344CB8AC3E}">
        <p14:creationId xmlns:p14="http://schemas.microsoft.com/office/powerpoint/2010/main" val="1906531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5C9CB-B00D-409A-AA14-E86414B7B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: a framework for deep learning in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A705B-F242-468B-AD17-CCEDE64F2B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9AF6ED9-9541-4FBB-9FB6-B0238AC8C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463" y="1916832"/>
            <a:ext cx="479107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73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5C9CB-B00D-409A-AA14-E86414B7B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: a framework for deep learning in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A705B-F242-468B-AD17-CCEDE64F2B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9AF6ED9-9541-4FBB-9FB6-B0238AC8C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463" y="1916832"/>
            <a:ext cx="479107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eras as a simplified interface to TensorFlow: tutorial">
            <a:extLst>
              <a:ext uri="{FF2B5EF4-FFF2-40B4-BE49-F238E27FC236}">
                <a16:creationId xmlns:a16="http://schemas.microsoft.com/office/drawing/2014/main" id="{EAF3D866-5612-4A95-BF33-0D757C93B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3861048"/>
            <a:ext cx="476250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C672FB-CC4D-4EDF-8E17-631E23C395E2}"/>
              </a:ext>
            </a:extLst>
          </p:cNvPr>
          <p:cNvSpPr txBox="1"/>
          <p:nvPr/>
        </p:nvSpPr>
        <p:spPr>
          <a:xfrm>
            <a:off x="3818112" y="3429000"/>
            <a:ext cx="4555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"Old" standard:</a:t>
            </a:r>
          </a:p>
        </p:txBody>
      </p:sp>
    </p:spTree>
    <p:extLst>
      <p:ext uri="{BB962C8B-B14F-4D97-AF65-F5344CB8AC3E}">
        <p14:creationId xmlns:p14="http://schemas.microsoft.com/office/powerpoint/2010/main" val="2209473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B12F5-8B55-4AF4-9712-8E0358E56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0EE2E-9FD9-4C2A-93FD-6651B19E2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Importable standard models (both pretrained &amp; randomly initialized) (e.g., </a:t>
            </a:r>
            <a:r>
              <a:rPr lang="en-US" sz="1600" dirty="0" err="1"/>
              <a:t>Alexnet</a:t>
            </a:r>
            <a:r>
              <a:rPr lang="en-US" sz="1600" dirty="0"/>
              <a:t>, Resnet)</a:t>
            </a:r>
          </a:p>
          <a:p>
            <a:endParaRPr lang="en-US" sz="1600" dirty="0"/>
          </a:p>
          <a:p>
            <a:r>
              <a:rPr lang="en-US" sz="1600" dirty="0"/>
              <a:t>Importable standard datasets (e.g., MNIST, ImageNet)</a:t>
            </a:r>
          </a:p>
          <a:p>
            <a:endParaRPr lang="en-US" sz="1600" dirty="0"/>
          </a:p>
          <a:p>
            <a:r>
              <a:rPr lang="en-US" sz="1600" dirty="0"/>
              <a:t>Community-vetted classes for standard network layers</a:t>
            </a:r>
          </a:p>
          <a:p>
            <a:endParaRPr lang="en-US" sz="1600" dirty="0"/>
          </a:p>
          <a:p>
            <a:r>
              <a:rPr lang="en-US" sz="1600" dirty="0"/>
              <a:t>Community-vetted classes for standard optimizers</a:t>
            </a:r>
          </a:p>
          <a:p>
            <a:endParaRPr lang="en-US" sz="1600" dirty="0"/>
          </a:p>
          <a:p>
            <a:r>
              <a:rPr lang="en-US" sz="1600" dirty="0"/>
              <a:t>Community-vetted classes and methods for data loading &amp; </a:t>
            </a:r>
            <a:r>
              <a:rPr lang="en-US" sz="1600" dirty="0" err="1"/>
              <a:t>minibatching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Autograd</a:t>
            </a:r>
            <a:r>
              <a:rPr lang="en-US" sz="1600" dirty="0"/>
              <a:t> &amp; GPU support</a:t>
            </a:r>
          </a:p>
          <a:p>
            <a:endParaRPr lang="en-US" sz="1600" dirty="0"/>
          </a:p>
          <a:p>
            <a:r>
              <a:rPr lang="en-US" sz="1600" dirty="0"/>
              <a:t>Documentation!</a:t>
            </a:r>
          </a:p>
          <a:p>
            <a:pPr lvl="1"/>
            <a:r>
              <a:rPr lang="en-US" sz="1600" dirty="0">
                <a:hlinkClick r:id="rId2"/>
              </a:rPr>
              <a:t>https://pytorch.org/docs/stable/index.html</a:t>
            </a:r>
            <a:endParaRPr lang="en-US" sz="1600" dirty="0"/>
          </a:p>
          <a:p>
            <a:pPr lvl="1"/>
            <a:r>
              <a:rPr lang="en-US" sz="1600" dirty="0"/>
              <a:t>Doesn't quite compare to MATLAB's, but very good given how fast this field is moving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CED61-6677-48A2-B280-136E23A41D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9176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3359696" y="2996952"/>
            <a:ext cx="8064896" cy="1046758"/>
          </a:xfrm>
        </p:spPr>
        <p:txBody>
          <a:bodyPr/>
          <a:lstStyle/>
          <a:p>
            <a:r>
              <a:rPr lang="en-US" sz="2400" dirty="0"/>
              <a:t>Week 1: "The Basics"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540240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1BEC5-3917-4725-BC02-C59F08EDD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graphs, gradient descent, and backpropagation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89A89-5B82-49B5-A725-E470B08442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14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E4191B-46F0-4DC0-A301-97EBB52BBD7D}"/>
                  </a:ext>
                </a:extLst>
              </p:cNvPr>
              <p:cNvSpPr txBox="1"/>
              <p:nvPr/>
            </p:nvSpPr>
            <p:spPr>
              <a:xfrm>
                <a:off x="4308043" y="2060848"/>
                <a:ext cx="357591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⁡(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E4191B-46F0-4DC0-A301-97EBB52BB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043" y="2060848"/>
                <a:ext cx="3575914" cy="622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2148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1BEC5-3917-4725-BC02-C59F08EDD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descent, computational graphs, and backpropagation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89A89-5B82-49B5-A725-E470B08442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15</a:t>
            </a:fld>
            <a:endParaRPr lang="de-DE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3DBA533-04DB-4A31-8A86-D38AD6D08AF5}"/>
              </a:ext>
            </a:extLst>
          </p:cNvPr>
          <p:cNvGrpSpPr/>
          <p:nvPr/>
        </p:nvGrpSpPr>
        <p:grpSpPr>
          <a:xfrm>
            <a:off x="1714500" y="2060848"/>
            <a:ext cx="8763000" cy="3207246"/>
            <a:chOff x="1714500" y="1916832"/>
            <a:chExt cx="8763000" cy="32072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5E4191B-46F0-4DC0-A301-97EBB52BBD7D}"/>
                    </a:ext>
                  </a:extLst>
                </p:cNvPr>
                <p:cNvSpPr txBox="1"/>
                <p:nvPr/>
              </p:nvSpPr>
              <p:spPr>
                <a:xfrm>
                  <a:off x="4308043" y="1916832"/>
                  <a:ext cx="3575914" cy="6223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tanh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⁡(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5E4191B-46F0-4DC0-A301-97EBB52BBD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8043" y="1916832"/>
                  <a:ext cx="3575914" cy="62235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074" name="Picture 2" descr="Computation Graph">
              <a:extLst>
                <a:ext uri="{FF2B5EF4-FFF2-40B4-BE49-F238E27FC236}">
                  <a16:creationId xmlns:a16="http://schemas.microsoft.com/office/drawing/2014/main" id="{6B6826AD-DA07-45CB-A3C6-0360D44B7F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4500" y="2780928"/>
              <a:ext cx="8763000" cy="2343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00162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1BEC5-3917-4725-BC02-C59F08EDD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graphs, gradient descent, and backpropagation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89A89-5B82-49B5-A725-E470B08442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16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E4191B-46F0-4DC0-A301-97EBB52BBD7D}"/>
                  </a:ext>
                </a:extLst>
              </p:cNvPr>
              <p:cNvSpPr txBox="1"/>
              <p:nvPr/>
            </p:nvSpPr>
            <p:spPr>
              <a:xfrm>
                <a:off x="4308043" y="2060848"/>
                <a:ext cx="357591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⁡(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E4191B-46F0-4DC0-A301-97EBB52BB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043" y="2060848"/>
                <a:ext cx="3575914" cy="622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 descr="Computation Graph full">
            <a:extLst>
              <a:ext uri="{FF2B5EF4-FFF2-40B4-BE49-F238E27FC236}">
                <a16:creationId xmlns:a16="http://schemas.microsoft.com/office/drawing/2014/main" id="{982EE1CC-25D3-415C-B260-DB4487F1A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2924944"/>
            <a:ext cx="10894821" cy="280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161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70BF7-9A25-48A6-9B4C-7A72D11E4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on Gradient Descent Optimizers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1BE44-7F98-4FDB-9D98-C80A92444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Generally can't load entire dataset into memory</a:t>
            </a:r>
          </a:p>
          <a:p>
            <a:endParaRPr lang="en-US" sz="1600" dirty="0"/>
          </a:p>
          <a:p>
            <a:r>
              <a:rPr lang="en-US" sz="1600" dirty="0"/>
              <a:t>Losses and gradients are therefore usually estimated from </a:t>
            </a:r>
            <a:r>
              <a:rPr lang="en-US" sz="1600" b="1" dirty="0"/>
              <a:t>minibatches</a:t>
            </a:r>
          </a:p>
          <a:p>
            <a:pPr marL="355600" lvl="1" indent="0">
              <a:buNone/>
            </a:pPr>
            <a:endParaRPr lang="en-US" sz="1600" dirty="0"/>
          </a:p>
          <a:p>
            <a:r>
              <a:rPr lang="en-US" sz="1600" dirty="0"/>
              <a:t>Optimizers come in two general flavors:</a:t>
            </a:r>
          </a:p>
          <a:p>
            <a:pPr lvl="1"/>
            <a:r>
              <a:rPr lang="en-US" sz="1600" dirty="0"/>
              <a:t>Stochastic Gradient Descent (SGD)</a:t>
            </a:r>
          </a:p>
          <a:p>
            <a:pPr lvl="2"/>
            <a:r>
              <a:rPr lang="en-US" sz="1600" dirty="0"/>
              <a:t>"Stochastic" because minibatch gradients are noisy estimates of your "true" gradient</a:t>
            </a:r>
          </a:p>
          <a:p>
            <a:pPr lvl="2"/>
            <a:r>
              <a:rPr lang="en-US" sz="1600" dirty="0"/>
              <a:t>One hyperparameter: learning rate</a:t>
            </a:r>
          </a:p>
          <a:p>
            <a:pPr lvl="1"/>
            <a:r>
              <a:rPr lang="en-US" sz="1600" dirty="0"/>
              <a:t>SGD with bells and whistles</a:t>
            </a:r>
          </a:p>
          <a:p>
            <a:pPr lvl="2"/>
            <a:r>
              <a:rPr lang="en-US" sz="1600" dirty="0"/>
              <a:t>Momentum: average over minibatches to get a better gradient estimate (simply called: Momentum)</a:t>
            </a:r>
          </a:p>
          <a:p>
            <a:pPr lvl="2"/>
            <a:r>
              <a:rPr lang="en-US" sz="1600" dirty="0"/>
              <a:t>Adaptive learning rate (e.g. RMSprop)</a:t>
            </a:r>
          </a:p>
          <a:p>
            <a:pPr lvl="2"/>
            <a:r>
              <a:rPr lang="en-US" sz="1600" dirty="0"/>
              <a:t>These are not mutually exclusive! (e.g. Adam)</a:t>
            </a:r>
          </a:p>
          <a:p>
            <a:pPr lvl="2"/>
            <a:r>
              <a:rPr lang="en-US" sz="1600" dirty="0"/>
              <a:t>These all add hyperparameters!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35C9F-7026-4C53-BC1F-94C8A8058B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8059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9182A-0B78-4F9E-AB64-8AB285841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sorts of knobs to tweak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539C0-F531-4024-966C-5E07A23A27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9F03C6-3A35-4B1D-AA9C-64AA1A81E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Hyperparameter: a value or model decision determined by the researcher or engineer which affects learning, but is not subject to learning</a:t>
            </a:r>
          </a:p>
          <a:p>
            <a:endParaRPr lang="en-US" dirty="0"/>
          </a:p>
          <a:p>
            <a:r>
              <a:rPr lang="en-US" dirty="0"/>
              <a:t>Typical hyperparameters (which can interact!)</a:t>
            </a:r>
          </a:p>
          <a:p>
            <a:pPr lvl="1"/>
            <a:r>
              <a:rPr lang="en-US" dirty="0"/>
              <a:t>Choice of loss function (e.g., MSE, Cross-Entropy)</a:t>
            </a:r>
          </a:p>
          <a:p>
            <a:pPr lvl="1"/>
            <a:r>
              <a:rPr lang="en-US" dirty="0"/>
              <a:t>Choice of loss regularization terms and coefficients</a:t>
            </a:r>
          </a:p>
          <a:p>
            <a:pPr lvl="1"/>
            <a:r>
              <a:rPr lang="en-US" dirty="0"/>
              <a:t>Choice of model architecture</a:t>
            </a:r>
          </a:p>
          <a:p>
            <a:pPr lvl="1"/>
            <a:r>
              <a:rPr lang="en-US" dirty="0"/>
              <a:t>Choice of activation function(s) (e.g., </a:t>
            </a:r>
            <a:r>
              <a:rPr lang="en-US" dirty="0" err="1"/>
              <a:t>ReLU</a:t>
            </a:r>
            <a:r>
              <a:rPr lang="en-US" dirty="0"/>
              <a:t>, tanh, linear)</a:t>
            </a:r>
          </a:p>
          <a:p>
            <a:pPr lvl="1"/>
            <a:r>
              <a:rPr lang="en-US" dirty="0"/>
              <a:t>Choice of learning rate</a:t>
            </a:r>
          </a:p>
          <a:p>
            <a:pPr lvl="1"/>
            <a:r>
              <a:rPr lang="en-US" dirty="0"/>
              <a:t>Choice of momentum coefficient</a:t>
            </a:r>
          </a:p>
          <a:p>
            <a:pPr lvl="1"/>
            <a:r>
              <a:rPr lang="en-US" dirty="0"/>
              <a:t>Choice of (mini)batch size</a:t>
            </a:r>
          </a:p>
          <a:p>
            <a:pPr lvl="1"/>
            <a:r>
              <a:rPr lang="en-US" dirty="0"/>
              <a:t>...and many more!</a:t>
            </a:r>
          </a:p>
          <a:p>
            <a:pPr lvl="1"/>
            <a:endParaRPr lang="en-US" dirty="0"/>
          </a:p>
          <a:p>
            <a:r>
              <a:rPr lang="en-US" dirty="0"/>
              <a:t>Hyperparameter tuning is a bigger part of the process than one might hope...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744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DBB26-CB4B-4A05-AB2F-99417DA5C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8DFC0-D15B-4663-A8FD-906B63130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 form of cross-validation: holdout</a:t>
            </a:r>
            <a:br>
              <a:rPr lang="en-US" dirty="0"/>
            </a:br>
            <a:endParaRPr lang="en-US" dirty="0"/>
          </a:p>
          <a:p>
            <a:r>
              <a:rPr lang="en-US" dirty="0"/>
              <a:t>Split data into three separate sets</a:t>
            </a:r>
          </a:p>
          <a:p>
            <a:pPr lvl="1"/>
            <a:r>
              <a:rPr lang="en-US" dirty="0"/>
              <a:t>Training: defines your parameter gradients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Validation: tweak hyperparameters until this looks good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Test: stop tweaking, just evaluate performance</a:t>
            </a:r>
          </a:p>
          <a:p>
            <a:pPr lvl="1"/>
            <a:endParaRPr lang="en-US" dirty="0"/>
          </a:p>
          <a:p>
            <a:r>
              <a:rPr lang="en-US" dirty="0" err="1"/>
              <a:t>Pytorch</a:t>
            </a:r>
            <a:r>
              <a:rPr lang="en-US" dirty="0"/>
              <a:t> offers built-in methods for doing this bookkeeping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6CAFE-8A36-448C-BEAB-812F761282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414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60936-9BF3-408F-A837-7E89F7A89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aside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EB38F-2C43-46A9-9E8C-16004CCDD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put way too much stuff in these slides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 wanted to these slides to not just be a presentation aid, but also a reference material</a:t>
            </a:r>
          </a:p>
          <a:p>
            <a:endParaRPr lang="en-US" dirty="0"/>
          </a:p>
          <a:p>
            <a:r>
              <a:rPr lang="en-US" dirty="0"/>
              <a:t>I also didn't totally understand 100% of the course</a:t>
            </a:r>
          </a:p>
          <a:p>
            <a:endParaRPr lang="en-US" dirty="0"/>
          </a:p>
          <a:p>
            <a:r>
              <a:rPr lang="en-US" dirty="0"/>
              <a:t>All this means we'll be flying through some slides with minimal explanation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C2594-9028-4BB3-84FA-F3CC10801C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3691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FC4A4-7F84-49D6-AD30-8DECD727B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methods for regularization and combating vanishing 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C51F0-7A5F-449B-AB9C-B32536D2F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Regularization: constrains models to help them generalize</a:t>
            </a:r>
          </a:p>
          <a:p>
            <a:pPr lvl="1"/>
            <a:r>
              <a:rPr lang="en-US" dirty="0"/>
              <a:t>Early stopping (i.e., when validation loss stagnates, halt training)</a:t>
            </a:r>
          </a:p>
          <a:p>
            <a:pPr lvl="1"/>
            <a:r>
              <a:rPr lang="en-US" dirty="0"/>
              <a:t>Dropout layers (during each training epoch, randomly fix X% of units to 0 activation)</a:t>
            </a:r>
          </a:p>
          <a:p>
            <a:pPr lvl="1"/>
            <a:r>
              <a:rPr lang="en-US" dirty="0"/>
              <a:t>Explicit regularization terms in a loss function (e.g., L2 penalty in ridge regression)</a:t>
            </a:r>
          </a:p>
          <a:p>
            <a:pPr lvl="1"/>
            <a:endParaRPr lang="en-US" dirty="0"/>
          </a:p>
          <a:p>
            <a:r>
              <a:rPr lang="en-US" dirty="0"/>
              <a:t>Combating vanishing gradients: a notorious problem of machine learning</a:t>
            </a:r>
          </a:p>
          <a:p>
            <a:pPr lvl="1"/>
            <a:r>
              <a:rPr lang="en-US" dirty="0"/>
              <a:t>Residual blocks (see more in section on </a:t>
            </a:r>
            <a:r>
              <a:rPr lang="en-US" dirty="0" err="1"/>
              <a:t>ConvNets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Normalization (see more in section on </a:t>
            </a:r>
            <a:r>
              <a:rPr lang="en-US" dirty="0" err="1"/>
              <a:t>ConvNets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Batch normalization</a:t>
            </a:r>
          </a:p>
          <a:p>
            <a:pPr lvl="2"/>
            <a:r>
              <a:rPr lang="en-US" dirty="0"/>
              <a:t>Layer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0E520-2B2D-4B3F-8FDC-90DD6DAA4C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0472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78271-E0CB-476E-82BD-E04B2BA4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network: the multilayer perceptron!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AB5A5-685A-4428-9C4F-019AB57DDC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21</a:t>
            </a:fld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A066A5-3FF4-432F-89A9-A83F52D26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18" y="2276872"/>
            <a:ext cx="10301363" cy="29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97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78271-E0CB-476E-82BD-E04B2BA4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nonlinear neural nets are universal approximators, but deeper nets have higher "expressivity"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AB5A5-685A-4428-9C4F-019AB57DDC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22</a:t>
            </a:fld>
            <a:endParaRPr lang="de-DE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0F9D0B6-0B39-4296-AD72-18865BECF5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492" y="1556792"/>
            <a:ext cx="9145016" cy="457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76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0439B-B345-49E6-B1A7-17704BEA5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POV: you finally got a deep learning model to run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D360D5-DA25-40C8-9482-FB9215951D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23</a:t>
            </a:fld>
            <a:endParaRPr lang="de-DE" dirty="0"/>
          </a:p>
        </p:txBody>
      </p:sp>
      <p:pic>
        <p:nvPicPr>
          <p:cNvPr id="2050" name="Picture 2" descr="keras-tqdm · PyPI">
            <a:extLst>
              <a:ext uri="{FF2B5EF4-FFF2-40B4-BE49-F238E27FC236}">
                <a16:creationId xmlns:a16="http://schemas.microsoft.com/office/drawing/2014/main" id="{31A6B179-DAF3-4B71-B33F-4C0191818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16832"/>
            <a:ext cx="10210800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616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0439B-B345-49E6-B1A7-17704BEA5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POV: you finally got a deep learning model to run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D360D5-DA25-40C8-9482-FB9215951D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24</a:t>
            </a:fld>
            <a:endParaRPr lang="de-DE" dirty="0"/>
          </a:p>
        </p:txBody>
      </p:sp>
      <p:pic>
        <p:nvPicPr>
          <p:cNvPr id="2050" name="Picture 2" descr="keras-tqdm · PyPI">
            <a:extLst>
              <a:ext uri="{FF2B5EF4-FFF2-40B4-BE49-F238E27FC236}">
                <a16:creationId xmlns:a16="http://schemas.microsoft.com/office/drawing/2014/main" id="{31A6B179-DAF3-4B71-B33F-4C0191818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16832"/>
            <a:ext cx="10210800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239C9B-FB19-4B19-AA52-9A886681632F}"/>
              </a:ext>
            </a:extLst>
          </p:cNvPr>
          <p:cNvSpPr/>
          <p:nvPr/>
        </p:nvSpPr>
        <p:spPr bwMode="auto">
          <a:xfrm>
            <a:off x="6528048" y="2636912"/>
            <a:ext cx="432048" cy="100811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1E46"/>
              </a:buClr>
              <a:buSzTx/>
              <a:buFont typeface="Wingdings" pitchFamily="2" charset="2"/>
              <a:buNone/>
              <a:tabLst>
                <a:tab pos="1708150" algn="l"/>
              </a:tabLst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4D4D4D"/>
              </a:solidFill>
              <a:effectLst/>
              <a:latin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3BE1C6-E97A-447C-9F89-CFD6245FD086}"/>
              </a:ext>
            </a:extLst>
          </p:cNvPr>
          <p:cNvSpPr txBox="1"/>
          <p:nvPr/>
        </p:nvSpPr>
        <p:spPr>
          <a:xfrm>
            <a:off x="5951984" y="3993282"/>
            <a:ext cx="3273653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Validation loss: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Not </a:t>
            </a:r>
            <a:r>
              <a:rPr lang="en-US" dirty="0" err="1">
                <a:solidFill>
                  <a:srgbClr val="FF0000"/>
                </a:solidFill>
              </a:rPr>
              <a:t>NaN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Decreasing across epochs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This is the dream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0B5298-9E0F-4DD3-A3EF-DB46541F19A4}"/>
              </a:ext>
            </a:extLst>
          </p:cNvPr>
          <p:cNvSpPr txBox="1"/>
          <p:nvPr/>
        </p:nvSpPr>
        <p:spPr>
          <a:xfrm>
            <a:off x="1487488" y="5733256"/>
            <a:ext cx="77048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Note: A training "epoch" is a set of minibatches which uses each sample of the training set once</a:t>
            </a:r>
          </a:p>
        </p:txBody>
      </p:sp>
    </p:spTree>
    <p:extLst>
      <p:ext uri="{BB962C8B-B14F-4D97-AF65-F5344CB8AC3E}">
        <p14:creationId xmlns:p14="http://schemas.microsoft.com/office/powerpoint/2010/main" val="2002600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03650-3798-42DB-B060-537A57AB24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Week 2: Doing more with fewer parameters</a:t>
            </a:r>
          </a:p>
        </p:txBody>
      </p:sp>
    </p:spTree>
    <p:extLst>
      <p:ext uri="{BB962C8B-B14F-4D97-AF65-F5344CB8AC3E}">
        <p14:creationId xmlns:p14="http://schemas.microsoft.com/office/powerpoint/2010/main" val="2694803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10D2F-51D4-42D0-BF0F-F915C41DF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MLPs are too dense, let's recycle some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23505-9F33-41A5-8CAA-0A11CB5AAE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26</a:t>
            </a:fld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95457D-2A47-4D77-8094-8A45C3A41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602" y="1700808"/>
            <a:ext cx="4538796" cy="443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489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80C0D-1D36-40C3-B708-6BD6B62DD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convolutional network (</a:t>
            </a:r>
            <a:r>
              <a:rPr lang="en-US" dirty="0" err="1"/>
              <a:t>ConvNet</a:t>
            </a:r>
            <a:r>
              <a:rPr lang="en-US" dirty="0"/>
              <a:t>) saves parameters by recycling them across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BD83B-DCFB-46D4-8766-A406AFAE41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27</a:t>
            </a:fld>
            <a:endParaRPr lang="de-DE" dirty="0"/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A1504B2-7DA1-4C5D-AA44-ACC3E9EC19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76" y="1713916"/>
            <a:ext cx="10128448" cy="34301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73EAAF-8E3B-47CF-B39D-560B64B869AF}"/>
              </a:ext>
            </a:extLst>
          </p:cNvPr>
          <p:cNvSpPr txBox="1"/>
          <p:nvPr/>
        </p:nvSpPr>
        <p:spPr>
          <a:xfrm>
            <a:off x="5266285" y="3933056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9 weights total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B89D72-1950-400C-A6E3-172DD4A94FD6}"/>
              </a:ext>
            </a:extLst>
          </p:cNvPr>
          <p:cNvSpPr txBox="1"/>
          <p:nvPr/>
        </p:nvSpPr>
        <p:spPr>
          <a:xfrm>
            <a:off x="4332214" y="5301208"/>
            <a:ext cx="3527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MLP would require 3969 weights</a:t>
            </a:r>
          </a:p>
        </p:txBody>
      </p:sp>
    </p:spTree>
    <p:extLst>
      <p:ext uri="{BB962C8B-B14F-4D97-AF65-F5344CB8AC3E}">
        <p14:creationId xmlns:p14="http://schemas.microsoft.com/office/powerpoint/2010/main" val="37654873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FDC7F-AB53-49D3-A374-433EA6C5A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</a:t>
            </a:r>
            <a:r>
              <a:rPr lang="en-US" dirty="0" err="1"/>
              <a:t>ConvNet</a:t>
            </a:r>
            <a:r>
              <a:rPr lang="en-US" dirty="0"/>
              <a:t> 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02BE45-7DB9-4062-BDFD-E3AE9155CC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28</a:t>
            </a:fld>
            <a:endParaRPr lang="de-DE" dirty="0"/>
          </a:p>
        </p:txBody>
      </p:sp>
      <p:pic>
        <p:nvPicPr>
          <p:cNvPr id="6" name="Picture 5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817BC46B-87BC-4998-9E5D-060D47FDF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92" y="1988840"/>
            <a:ext cx="10777616" cy="318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48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FDC7F-AB53-49D3-A374-433EA6C5A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typical visualization of the typical </a:t>
            </a:r>
            <a:r>
              <a:rPr lang="en-US" dirty="0" err="1"/>
              <a:t>ConvNet</a:t>
            </a:r>
            <a:r>
              <a:rPr lang="en-US" dirty="0"/>
              <a:t> 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02BE45-7DB9-4062-BDFD-E3AE9155CC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29</a:t>
            </a:fld>
            <a:endParaRPr lang="de-DE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444CD9C-1B0F-4FAF-A2DA-04E70BD31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041" y="1300070"/>
            <a:ext cx="2487917" cy="52972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3F25E7-0587-49B4-A56F-F8FB67BB313A}"/>
              </a:ext>
            </a:extLst>
          </p:cNvPr>
          <p:cNvSpPr txBox="1"/>
          <p:nvPr/>
        </p:nvSpPr>
        <p:spPr>
          <a:xfrm>
            <a:off x="7339958" y="6084005"/>
            <a:ext cx="2852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(slides from: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Alona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Fyshe</a:t>
            </a:r>
            <a:r>
              <a:rPr lang="en-US" b="0" i="0" dirty="0"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12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3359696" y="2996952"/>
            <a:ext cx="8064896" cy="1046758"/>
          </a:xfrm>
        </p:spPr>
        <p:txBody>
          <a:bodyPr/>
          <a:lstStyle/>
          <a:p>
            <a:r>
              <a:rPr lang="en-US" sz="2400" dirty="0"/>
              <a:t>Background: What was it?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70632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DDF45-7C47-4089-8058-318B2D4EA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</a:t>
            </a:r>
            <a:r>
              <a:rPr lang="en-US" dirty="0" err="1"/>
              <a:t>ConvNets</a:t>
            </a:r>
            <a:r>
              <a:rPr lang="en-US" dirty="0"/>
              <a:t> for computer vision requires a "data augmentation" step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8D0EC-8FA1-457F-91AD-8BD2D1AC67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30</a:t>
            </a:fld>
            <a:endParaRPr lang="de-DE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B080B68-DDE8-439F-BBE1-8E2550E84A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792" y="1628800"/>
            <a:ext cx="9840416" cy="433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233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ED7BE-3568-4188-A9A9-C079697BF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normalization (batch or otherwise) combats the problem of too-small or too-large gradients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FAB91-7492-48BA-BF61-3E745CD29F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31</a:t>
            </a:fld>
            <a:endParaRPr lang="de-DE" dirty="0"/>
          </a:p>
        </p:txBody>
      </p:sp>
      <p:pic>
        <p:nvPicPr>
          <p:cNvPr id="3074" name="Picture 2" descr="figure from Group Normalization paper">
            <a:extLst>
              <a:ext uri="{FF2B5EF4-FFF2-40B4-BE49-F238E27FC236}">
                <a16:creationId xmlns:a16="http://schemas.microsoft.com/office/drawing/2014/main" id="{7F8FEE7D-1E0D-421F-809A-C212D61B0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68475"/>
            <a:ext cx="12192000" cy="332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EA03B8E2-FD83-452A-A553-00F733D8C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5960" y="5089525"/>
            <a:ext cx="6408712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Wu, Y. and He, K., 2018. Group normalization.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arXiv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preprint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arXiv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1803.08494.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941644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2A63B-35C6-48B7-9024-21177518A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ImageNet and the Convnets that solved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DBEE8-B24F-4313-B971-82D0D37083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32</a:t>
            </a:fld>
            <a:endParaRPr lang="de-DE" dirty="0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CB8A731-F168-4740-9CFC-DE8BAE7250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725" y="1124744"/>
            <a:ext cx="8796549" cy="496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448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2A63B-35C6-48B7-9024-21177518A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take over from 2012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DBEE8-B24F-4313-B971-82D0D37083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33</a:t>
            </a:fld>
            <a:endParaRPr lang="de-DE" dirty="0"/>
          </a:p>
        </p:txBody>
      </p:sp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8D9820FC-2673-4840-84D1-212D56A567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824" y="1700808"/>
            <a:ext cx="9264352" cy="434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041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2A63B-35C6-48B7-9024-21177518A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ideas meet new technology (and clever "hacks" to enable training on 2 GPUs at once)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DBEE8-B24F-4313-B971-82D0D37083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34</a:t>
            </a:fld>
            <a:endParaRPr lang="de-DE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0D74EDA-E95C-480E-9BFC-40B042E122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07" y="1268760"/>
            <a:ext cx="10344472" cy="469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320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2A63B-35C6-48B7-9024-21177518A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VGG: inefficient, but popular and a triumph of model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DBEE8-B24F-4313-B971-82D0D37083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35</a:t>
            </a:fld>
            <a:endParaRPr lang="de-DE" dirty="0"/>
          </a:p>
        </p:txBody>
      </p:sp>
      <p:pic>
        <p:nvPicPr>
          <p:cNvPr id="5" name="Picture 4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D05B73DE-F47D-415A-B263-985E198619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856" y="1628800"/>
            <a:ext cx="8688288" cy="446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739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CE3AA-A207-4BC1-A559-8A8C77B5A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Resnet: residual blocks (skip connections) enable a gradient superhighway, combating the vanishing gradient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09E75-846C-43DE-8C71-4C901EF7D7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36</a:t>
            </a:fld>
            <a:endParaRPr lang="de-DE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9DB85B9E-F2CF-43D9-BE58-60D7220BBB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820" y="1628800"/>
            <a:ext cx="9336360" cy="432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349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0DB86-1AFD-4D45-8485-9D261ADD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Depthwise</a:t>
            </a:r>
            <a:r>
              <a:rPr lang="en-US" dirty="0"/>
              <a:t> separable convolution: compose filters as outer products to save more parameters (</a:t>
            </a:r>
            <a:r>
              <a:rPr lang="en-US" dirty="0" err="1"/>
              <a:t>GoogLeNet</a:t>
            </a:r>
            <a:r>
              <a:rPr lang="en-US" dirty="0"/>
              <a:t> and </a:t>
            </a:r>
            <a:r>
              <a:rPr lang="en-US" dirty="0" err="1"/>
              <a:t>ResNeXt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4E714-44F4-4AF4-B151-DF32C70600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37</a:t>
            </a:fld>
            <a:endParaRPr lang="de-DE" dirty="0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AA0650BC-8299-4FAF-A69C-B6DB488744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502" y="1196752"/>
            <a:ext cx="9622995" cy="47495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9FC0D7-02BC-4938-A1A5-A49EC3353999}"/>
              </a:ext>
            </a:extLst>
          </p:cNvPr>
          <p:cNvSpPr txBox="1"/>
          <p:nvPr/>
        </p:nvSpPr>
        <p:spPr>
          <a:xfrm>
            <a:off x="3647727" y="6011996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Related concepts: "Inception", 1x1 convolution</a:t>
            </a:r>
          </a:p>
        </p:txBody>
      </p:sp>
    </p:spTree>
    <p:extLst>
      <p:ext uri="{BB962C8B-B14F-4D97-AF65-F5344CB8AC3E}">
        <p14:creationId xmlns:p14="http://schemas.microsoft.com/office/powerpoint/2010/main" val="26572471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9A475-A54A-489E-B036-0AEB4B5F3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material: U-nets for image segmentation, look a lot like autoencoders (or rather, encoder-decoder chains)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D9F78-AED6-4236-90E8-6DE916D1A2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38</a:t>
            </a:fld>
            <a:endParaRPr lang="de-DE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DF43121-50EE-4208-90B6-30921D3F1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337" y="1331408"/>
            <a:ext cx="7845325" cy="512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ECB730-FB1A-4CC5-94EE-2B68AF5678BF}"/>
              </a:ext>
            </a:extLst>
          </p:cNvPr>
          <p:cNvSpPr txBox="1"/>
          <p:nvPr/>
        </p:nvSpPr>
        <p:spPr>
          <a:xfrm>
            <a:off x="8588064" y="1772816"/>
            <a:ext cx="2069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9A44"/>
                </a:solidFill>
              </a:rPr>
              <a:t>Sigmoid Activation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009A44"/>
                </a:solidFill>
              </a:rPr>
              <a:t>for last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9D308A-78D2-4F4E-81BB-BF618BCAC01C}"/>
              </a:ext>
            </a:extLst>
          </p:cNvPr>
          <p:cNvSpPr txBox="1"/>
          <p:nvPr/>
        </p:nvSpPr>
        <p:spPr>
          <a:xfrm>
            <a:off x="4810230" y="6340822"/>
            <a:ext cx="2571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Robbegerger</a:t>
            </a:r>
            <a:r>
              <a:rPr lang="en-US" sz="1400" dirty="0"/>
              <a:t> et al. 2015 </a:t>
            </a:r>
            <a:r>
              <a:rPr lang="en-US" sz="1400" i="1" dirty="0" err="1"/>
              <a:t>arXiv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480901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11193-A72D-40D9-9176-CD732B708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 (RNNs) save parameters by sharing them across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04986C-0640-423D-848F-4F91E60664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39</a:t>
            </a:fld>
            <a:endParaRPr lang="de-DE" dirty="0"/>
          </a:p>
        </p:txBody>
      </p:sp>
      <p:pic>
        <p:nvPicPr>
          <p:cNvPr id="6" name="Picture 5" descr="A picture containing text, clock, clipart&#10;&#10;Description automatically generated">
            <a:extLst>
              <a:ext uri="{FF2B5EF4-FFF2-40B4-BE49-F238E27FC236}">
                <a16:creationId xmlns:a16="http://schemas.microsoft.com/office/drawing/2014/main" id="{FB04E7B3-F9BD-4C8D-AEA0-FB34C9FA0E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28" y="2060848"/>
            <a:ext cx="2948009" cy="3476650"/>
          </a:xfrm>
          <a:prstGeom prst="rect">
            <a:avLst/>
          </a:prstGeom>
        </p:spPr>
      </p:pic>
      <p:pic>
        <p:nvPicPr>
          <p:cNvPr id="8" name="Picture 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EA22ADF6-F131-41D5-A91C-13716AE62B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421" y="1813196"/>
            <a:ext cx="7162852" cy="397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47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What was the Neuromatch Academy?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Two summer schools offered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Neuromatch </a:t>
            </a:r>
            <a:r>
              <a:rPr lang="de-DE" dirty="0" err="1"/>
              <a:t>banner</a:t>
            </a:r>
            <a:endParaRPr lang="de-DE" dirty="0"/>
          </a:p>
          <a:p>
            <a:pPr lvl="1"/>
            <a:r>
              <a:rPr lang="de-DE" dirty="0"/>
              <a:t>Computational </a:t>
            </a:r>
            <a:r>
              <a:rPr lang="de-DE" dirty="0" err="1"/>
              <a:t>Neuroscience</a:t>
            </a:r>
            <a:endParaRPr lang="de-DE" dirty="0"/>
          </a:p>
          <a:p>
            <a:pPr lvl="1"/>
            <a:r>
              <a:rPr lang="de-DE" b="1" dirty="0">
                <a:highlight>
                  <a:srgbClr val="FFFF00"/>
                </a:highlight>
              </a:rPr>
              <a:t>Deep Learning</a:t>
            </a:r>
          </a:p>
          <a:p>
            <a:pPr lvl="1"/>
            <a:endParaRPr lang="de-DE" dirty="0"/>
          </a:p>
          <a:p>
            <a:r>
              <a:rPr lang="de-DE" dirty="0" err="1"/>
              <a:t>Each</a:t>
            </a:r>
            <a:r>
              <a:rPr lang="de-DE" dirty="0"/>
              <a:t> a 3-week </a:t>
            </a:r>
            <a:r>
              <a:rPr lang="de-DE" dirty="0" err="1"/>
              <a:t>long</a:t>
            </a:r>
            <a:r>
              <a:rPr lang="de-DE" dirty="0"/>
              <a:t> intensive </a:t>
            </a:r>
            <a:r>
              <a:rPr lang="de-DE" dirty="0" err="1"/>
              <a:t>course</a:t>
            </a:r>
            <a:endParaRPr lang="de-DE" dirty="0"/>
          </a:p>
          <a:p>
            <a:pPr lvl="1"/>
            <a:r>
              <a:rPr lang="de-DE" dirty="0" err="1"/>
              <a:t>Participants</a:t>
            </a:r>
            <a:r>
              <a:rPr lang="de-DE" dirty="0"/>
              <a:t> </a:t>
            </a:r>
            <a:r>
              <a:rPr lang="de-DE" dirty="0" err="1"/>
              <a:t>separated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"</a:t>
            </a:r>
            <a:r>
              <a:rPr lang="de-DE" dirty="0" err="1"/>
              <a:t>pods</a:t>
            </a:r>
            <a:r>
              <a:rPr lang="de-DE" dirty="0"/>
              <a:t>" (8+ </a:t>
            </a:r>
            <a:r>
              <a:rPr lang="de-DE" dirty="0" err="1"/>
              <a:t>people</a:t>
            </a:r>
            <a:r>
              <a:rPr lang="de-DE" dirty="0"/>
              <a:t> per </a:t>
            </a:r>
            <a:r>
              <a:rPr lang="de-DE" dirty="0" err="1"/>
              <a:t>pod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Led </a:t>
            </a:r>
            <a:r>
              <a:rPr lang="de-DE" dirty="0" err="1"/>
              <a:t>through</a:t>
            </a:r>
            <a:r>
              <a:rPr lang="de-DE" dirty="0"/>
              <a:t> a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Colab</a:t>
            </a:r>
            <a:r>
              <a:rPr lang="de-DE" dirty="0"/>
              <a:t> / </a:t>
            </a:r>
            <a:r>
              <a:rPr lang="de-DE" dirty="0" err="1"/>
              <a:t>Jupyter</a:t>
            </a:r>
            <a:r>
              <a:rPr lang="de-DE" dirty="0"/>
              <a:t> </a:t>
            </a:r>
            <a:r>
              <a:rPr lang="de-DE" dirty="0" err="1"/>
              <a:t>notebooks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 TA</a:t>
            </a:r>
          </a:p>
          <a:p>
            <a:pPr lvl="1"/>
            <a:r>
              <a:rPr lang="de-DE" dirty="0"/>
              <a:t>Notebooks </a:t>
            </a:r>
            <a:r>
              <a:rPr lang="de-DE" dirty="0" err="1"/>
              <a:t>included</a:t>
            </a:r>
            <a:r>
              <a:rPr lang="de-DE" dirty="0"/>
              <a:t> a mix </a:t>
            </a:r>
            <a:r>
              <a:rPr lang="de-DE" dirty="0" err="1"/>
              <a:t>of</a:t>
            </a:r>
            <a:r>
              <a:rPr lang="de-DE" dirty="0"/>
              <a:t> </a:t>
            </a:r>
          </a:p>
          <a:p>
            <a:pPr lvl="2"/>
            <a:r>
              <a:rPr lang="de-DE" dirty="0" err="1"/>
              <a:t>coding</a:t>
            </a:r>
            <a:r>
              <a:rPr lang="de-DE" dirty="0"/>
              <a:t> </a:t>
            </a:r>
            <a:r>
              <a:rPr lang="de-DE" dirty="0" err="1"/>
              <a:t>exercises</a:t>
            </a:r>
            <a:r>
              <a:rPr lang="de-DE" dirty="0"/>
              <a:t> </a:t>
            </a:r>
          </a:p>
          <a:p>
            <a:pPr lvl="2"/>
            <a:r>
              <a:rPr lang="de-DE" dirty="0" err="1"/>
              <a:t>video</a:t>
            </a:r>
            <a:r>
              <a:rPr lang="de-DE" dirty="0"/>
              <a:t> </a:t>
            </a:r>
            <a:r>
              <a:rPr lang="de-DE" dirty="0" err="1"/>
              <a:t>lectures</a:t>
            </a:r>
            <a:endParaRPr lang="de-DE" dirty="0"/>
          </a:p>
          <a:p>
            <a:pPr lvl="1"/>
            <a:r>
              <a:rPr lang="de-DE" dirty="0"/>
              <a:t>Split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groups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3+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independent</a:t>
            </a:r>
            <a:r>
              <a:rPr lang="de-DE" dirty="0"/>
              <a:t> </a:t>
            </a:r>
            <a:r>
              <a:rPr lang="de-DE" dirty="0" err="1"/>
              <a:t>projects</a:t>
            </a:r>
            <a:endParaRPr lang="de-DE" sz="16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65957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27C1F-53C1-4DEF-BFE2-C17100F96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Various sequence learning frameworks ideal for RNN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D8E58-A5A0-4AAC-A26B-68FE637BFE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40</a:t>
            </a:fld>
            <a:endParaRPr lang="de-DE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0E2EFE5-6594-4079-8EEB-22DB9EE81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0825"/>
            <a:ext cx="12192000" cy="381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55A0CA-D32F-41E2-B627-E7AE44AA4D6F}"/>
              </a:ext>
            </a:extLst>
          </p:cNvPr>
          <p:cNvSpPr txBox="1"/>
          <p:nvPr/>
        </p:nvSpPr>
        <p:spPr>
          <a:xfrm>
            <a:off x="10229503" y="5341258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>
                <a:solidFill>
                  <a:srgbClr val="0071BC"/>
                </a:solidFill>
                <a:effectLst/>
                <a:latin typeface="-apple-system"/>
                <a:hlinkClick r:id="rId3"/>
              </a:rPr>
              <a:t>blog.floydhub.com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61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39C6C-A33B-4593-B7AC-BC9E470B6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just do convolution? (ARMA theory)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4B592-0741-4476-9D0B-62FFC3C24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 = moving average filter</a:t>
            </a:r>
          </a:p>
          <a:p>
            <a:pPr lvl="1"/>
            <a:r>
              <a:rPr lang="en-US" dirty="0"/>
              <a:t>recent information only</a:t>
            </a:r>
          </a:p>
          <a:p>
            <a:pPr lvl="1"/>
            <a:r>
              <a:rPr lang="en-US" dirty="0"/>
              <a:t>limited memory unless we use many parameters</a:t>
            </a:r>
          </a:p>
          <a:p>
            <a:pPr lvl="1"/>
            <a:endParaRPr lang="en-US" dirty="0"/>
          </a:p>
          <a:p>
            <a:r>
              <a:rPr lang="en-US" dirty="0"/>
              <a:t>RNN = autoregressive filter</a:t>
            </a:r>
          </a:p>
          <a:p>
            <a:pPr lvl="1"/>
            <a:r>
              <a:rPr lang="en-US" dirty="0"/>
              <a:t>includes a memory even of sequence elements far in the past</a:t>
            </a:r>
          </a:p>
          <a:p>
            <a:pPr lvl="1"/>
            <a:r>
              <a:rPr lang="en-US" dirty="0"/>
              <a:t>arbitrarily long-lasting memory (in principle) using very few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E3AB59-0DCE-4CDE-B769-105FD96581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41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32576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F19FC-9AD2-43AC-BB5C-963C9521D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many sequence learning applications ("language models") one must first learn an "embedding"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8D182-20B1-4B75-B8B8-D1E80E8BB5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42</a:t>
            </a:fld>
            <a:endParaRPr lang="de-DE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3E277917-BE32-423E-8FB3-8D22B03BCC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916832"/>
            <a:ext cx="5079740" cy="3717032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521B2123-7291-4CCC-802C-B90302BC50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870" y="2018779"/>
            <a:ext cx="4962843" cy="363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701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B079D-4AF2-41E3-912B-1FBF46A5C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846FF-B6D6-4572-9383-0233267DE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practice, memories that are stored over long time periods influence the state only very weakly ("forgetful")</a:t>
            </a:r>
          </a:p>
          <a:p>
            <a:endParaRPr lang="en-US" dirty="0"/>
          </a:p>
          <a:p>
            <a:r>
              <a:rPr lang="en-US" dirty="0"/>
              <a:t>Also, gradients very easily explode or vanish to zero since one must "unfold" RNNs ("Backpropagation through time") to perform backpropagation</a:t>
            </a:r>
          </a:p>
          <a:p>
            <a:endParaRPr lang="en-US" dirty="0"/>
          </a:p>
          <a:p>
            <a:r>
              <a:rPr lang="en-US" dirty="0"/>
              <a:t>This "unfolding" also means that gradient descent requires a lot of operations to compute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8B340-49FE-4414-BCEC-22062AED87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81511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6F258-4D4D-415F-8965-54892966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trick to deal with forgetfulness: bidirectional RNNs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F5EA9A-F293-406F-8E20-7A0991B380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44</a:t>
            </a:fld>
            <a:endParaRPr lang="de-DE" dirty="0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A305CF21-C431-47CD-B353-FC05A38C8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73" y="1484784"/>
            <a:ext cx="8986854" cy="433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335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6F258-4D4D-415F-8965-54892966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trick to deal with forgetfulness: LSTMs and gating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F5EA9A-F293-406F-8E20-7A0991B380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45</a:t>
            </a:fld>
            <a:endParaRPr lang="de-DE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1DFC242-972E-49A2-8F9A-10E29A5B1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311" y="1196752"/>
            <a:ext cx="6983379" cy="47453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E0D563-FC5C-4594-86BC-48595738A575}"/>
              </a:ext>
            </a:extLst>
          </p:cNvPr>
          <p:cNvSpPr txBox="1"/>
          <p:nvPr/>
        </p:nvSpPr>
        <p:spPr>
          <a:xfrm>
            <a:off x="4458372" y="6084005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related, simpler network: GRU</a:t>
            </a:r>
          </a:p>
        </p:txBody>
      </p:sp>
    </p:spTree>
    <p:extLst>
      <p:ext uri="{BB962C8B-B14F-4D97-AF65-F5344CB8AC3E}">
        <p14:creationId xmlns:p14="http://schemas.microsoft.com/office/powerpoint/2010/main" val="41731854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F19FC-9AD2-43AC-BB5C-963C9521D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Attention: weighting states by contextual similarity (relevance)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8D182-20B1-4B75-B8B8-D1E80E8BB5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46</a:t>
            </a:fld>
            <a:endParaRPr lang="de-DE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090C45D-7341-4419-86CC-B8D9D11C36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14" y="1484784"/>
            <a:ext cx="9622995" cy="454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64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F19FC-9AD2-43AC-BB5C-963C9521D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Transformers: Ditch the RNN, "attention is all you need"!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8D182-20B1-4B75-B8B8-D1E80E8BB5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47</a:t>
            </a:fld>
            <a:endParaRPr lang="de-DE" dirty="0"/>
          </a:p>
        </p:txBody>
      </p:sp>
      <p:pic>
        <p:nvPicPr>
          <p:cNvPr id="8194" name="Picture 2" descr="What is a Transformer?. An Introduction to Transformers and… | by Maxime |  Inside Machine learning | Medium">
            <a:extLst>
              <a:ext uri="{FF2B5EF4-FFF2-40B4-BE49-F238E27FC236}">
                <a16:creationId xmlns:a16="http://schemas.microsoft.com/office/drawing/2014/main" id="{5B589B88-ADF0-4CD2-8A6C-26096A9BE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208" y="1152541"/>
            <a:ext cx="4475584" cy="544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0A0301-4767-4DB4-BB22-2BCF7184C9BC}"/>
              </a:ext>
            </a:extLst>
          </p:cNvPr>
          <p:cNvSpPr txBox="1"/>
          <p:nvPr/>
        </p:nvSpPr>
        <p:spPr>
          <a:xfrm>
            <a:off x="7752184" y="6228019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Vaswani et al. 2017 </a:t>
            </a:r>
            <a:r>
              <a:rPr lang="en-US" i="1" dirty="0" err="1"/>
              <a:t>arXiv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6996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F19FC-9AD2-43AC-BB5C-963C9521D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 are quite difficult to explain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8D182-20B1-4B75-B8B8-D1E80E8BB5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48</a:t>
            </a:fld>
            <a:endParaRPr lang="de-DE" dirty="0"/>
          </a:p>
        </p:txBody>
      </p:sp>
      <p:pic>
        <p:nvPicPr>
          <p:cNvPr id="8194" name="Picture 2" descr="What is a Transformer?. An Introduction to Transformers and… | by Maxime |  Inside Machine learning | Medium">
            <a:extLst>
              <a:ext uri="{FF2B5EF4-FFF2-40B4-BE49-F238E27FC236}">
                <a16:creationId xmlns:a16="http://schemas.microsoft.com/office/drawing/2014/main" id="{5B589B88-ADF0-4CD2-8A6C-26096A9BE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208" y="1152541"/>
            <a:ext cx="4475584" cy="544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AD545B-638C-4B19-B687-8AAE1FCBDBB5}"/>
              </a:ext>
            </a:extLst>
          </p:cNvPr>
          <p:cNvSpPr txBox="1"/>
          <p:nvPr/>
        </p:nvSpPr>
        <p:spPr>
          <a:xfrm>
            <a:off x="7968208" y="2651534"/>
            <a:ext cx="2518638" cy="2446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the terms</a:t>
            </a:r>
          </a:p>
          <a:p>
            <a:r>
              <a:rPr lang="en-US" dirty="0"/>
              <a:t>"keys"</a:t>
            </a:r>
          </a:p>
          <a:p>
            <a:r>
              <a:rPr lang="en-US" dirty="0"/>
              <a:t>"queries"</a:t>
            </a:r>
          </a:p>
          <a:p>
            <a:r>
              <a:rPr lang="en-US" dirty="0"/>
              <a:t>"values"</a:t>
            </a:r>
          </a:p>
          <a:p>
            <a:r>
              <a:rPr lang="en-US" dirty="0"/>
              <a:t>mean anything to you?</a:t>
            </a:r>
          </a:p>
          <a:p>
            <a:r>
              <a:rPr lang="en-US" dirty="0"/>
              <a:t>If so, you might </a:t>
            </a:r>
            <a:r>
              <a:rPr lang="en-US" i="1" dirty="0"/>
              <a:t>get </a:t>
            </a:r>
            <a:r>
              <a:rPr lang="en-US" dirty="0"/>
              <a:t>it!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0623D0-8D55-4595-B59D-3AA0F4D28112}"/>
              </a:ext>
            </a:extLst>
          </p:cNvPr>
          <p:cNvSpPr txBox="1"/>
          <p:nvPr/>
        </p:nvSpPr>
        <p:spPr>
          <a:xfrm>
            <a:off x="7752184" y="6228019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Vaswani et al. 2017 </a:t>
            </a:r>
            <a:r>
              <a:rPr lang="en-US" i="1" dirty="0" err="1"/>
              <a:t>arXiv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6375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597F0-966C-4A64-8E3E-3B7CE8A1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"Self-attention" in more detail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4E08DE-C047-49AC-AE7D-A6E3B4B3FD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49</a:t>
            </a:fld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29506C-5E9B-48B9-8DA1-5FF855B1F9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00" r="438" b="25850"/>
          <a:stretch/>
        </p:blipFill>
        <p:spPr>
          <a:xfrm>
            <a:off x="975039" y="1412776"/>
            <a:ext cx="10241922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845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9E1B0-3CE5-48B3-B37B-D76D72FC7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was </a:t>
            </a:r>
            <a:r>
              <a:rPr lang="de-DE" dirty="0" err="1"/>
              <a:t>the</a:t>
            </a:r>
            <a:r>
              <a:rPr lang="de-DE" dirty="0"/>
              <a:t> Neuromatch Academy?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D7243-7E3C-4E96-9176-0437981C3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Deep </a:t>
            </a:r>
            <a:r>
              <a:rPr lang="de-DE" dirty="0" err="1"/>
              <a:t>learning</a:t>
            </a:r>
            <a:r>
              <a:rPr lang="de-DE" dirty="0"/>
              <a:t> notable </a:t>
            </a:r>
            <a:r>
              <a:rPr lang="de-DE" dirty="0" err="1"/>
              <a:t>lecturers</a:t>
            </a:r>
            <a:endParaRPr lang="de-DE" dirty="0"/>
          </a:p>
          <a:p>
            <a:pPr lvl="1"/>
            <a:r>
              <a:rPr lang="de-DE" dirty="0"/>
              <a:t>Konrad </a:t>
            </a:r>
            <a:r>
              <a:rPr lang="de-DE" dirty="0" err="1"/>
              <a:t>Kording</a:t>
            </a:r>
            <a:r>
              <a:rPr lang="de-DE" dirty="0"/>
              <a:t>		-  </a:t>
            </a:r>
            <a:r>
              <a:rPr lang="de-DE" dirty="0" err="1"/>
              <a:t>Surya</a:t>
            </a:r>
            <a:r>
              <a:rPr lang="de-DE" dirty="0"/>
              <a:t> </a:t>
            </a:r>
            <a:r>
              <a:rPr lang="de-DE" dirty="0" err="1"/>
              <a:t>Ganguli</a:t>
            </a:r>
            <a:endParaRPr lang="de-DE" dirty="0"/>
          </a:p>
          <a:p>
            <a:pPr lvl="1"/>
            <a:r>
              <a:rPr lang="de-DE" dirty="0"/>
              <a:t>Alexander Ecker		-  Tim </a:t>
            </a:r>
            <a:r>
              <a:rPr lang="de-DE" dirty="0" err="1"/>
              <a:t>Lillicrap</a:t>
            </a:r>
            <a:endParaRPr lang="de-DE" dirty="0"/>
          </a:p>
          <a:p>
            <a:pPr lvl="1"/>
            <a:endParaRPr lang="en-US" dirty="0"/>
          </a:p>
          <a:p>
            <a:r>
              <a:rPr lang="en-US" dirty="0"/>
              <a:t>Participants were mostly </a:t>
            </a:r>
          </a:p>
          <a:p>
            <a:pPr lvl="1"/>
            <a:r>
              <a:rPr lang="en-US" dirty="0"/>
              <a:t>students just out of undergrad</a:t>
            </a:r>
          </a:p>
          <a:p>
            <a:pPr lvl="1"/>
            <a:r>
              <a:rPr lang="en-US" dirty="0"/>
              <a:t>in the first few years of their </a:t>
            </a:r>
            <a:r>
              <a:rPr lang="en-US" dirty="0" err="1"/>
              <a:t>Ph.D.s</a:t>
            </a:r>
            <a:endParaRPr lang="en-US" dirty="0"/>
          </a:p>
          <a:p>
            <a:pPr lvl="1"/>
            <a:r>
              <a:rPr lang="en-US" dirty="0"/>
              <a:t>in the first few years of their professional careers</a:t>
            </a:r>
          </a:p>
          <a:p>
            <a:pPr lvl="1"/>
            <a:r>
              <a:rPr lang="en-US" dirty="0"/>
              <a:t>Swathi and I were not the only postdocs, though!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D58575-6642-436F-9528-87A1053671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65085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5E87A-C992-47A9-9F66-FA925ABCE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cons: RNNs vs. Pure Attention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0B079-6963-4C20-9B1A-CCFD3F52C6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50</a:t>
            </a:fld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A3DC75-68AC-43A7-8E63-5E90DA3A28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0" b="25850"/>
          <a:stretch/>
        </p:blipFill>
        <p:spPr>
          <a:xfrm>
            <a:off x="952500" y="1412776"/>
            <a:ext cx="10287000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68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761A5-C72E-4786-97BA-DEDC73BC7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Transformers: more than just "language models"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5F785C-44AF-44B8-8949-9D541F86B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51</a:t>
            </a:fld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A8BC67-4C58-4541-9A27-7FC97920D0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250" r="41600" b="25850"/>
          <a:stretch/>
        </p:blipFill>
        <p:spPr>
          <a:xfrm>
            <a:off x="1590303" y="1700808"/>
            <a:ext cx="9011394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369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FE113-9CA8-4D43-B46D-CEC67E296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Autoencoders: the classic </a:t>
            </a:r>
            <a:r>
              <a:rPr lang="en-US" u="sng" dirty="0"/>
              <a:t>generative</a:t>
            </a:r>
            <a:r>
              <a:rPr lang="en-US" dirty="0"/>
              <a:t> framework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885D6-CE27-4B5D-9B92-677A71A0D6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52</a:t>
            </a:fld>
            <a:endParaRPr lang="de-DE" dirty="0"/>
          </a:p>
        </p:txBody>
      </p:sp>
      <p:pic>
        <p:nvPicPr>
          <p:cNvPr id="6" name="Picture 5" descr="Chart, diagram&#10;&#10;Description automatically generated">
            <a:extLst>
              <a:ext uri="{FF2B5EF4-FFF2-40B4-BE49-F238E27FC236}">
                <a16:creationId xmlns:a16="http://schemas.microsoft.com/office/drawing/2014/main" id="{0D09059F-1D90-421B-A793-4715D8BFB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504" y="1412776"/>
            <a:ext cx="6686991" cy="482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037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6D306-836C-4C17-8B58-73D193A64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autoencoders don't tile latent state space evenly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F4B7C-F12F-4AD7-9223-EDB2B6DF3E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53</a:t>
            </a:fld>
            <a:endParaRPr lang="de-DE" dirty="0"/>
          </a:p>
        </p:txBody>
      </p:sp>
      <p:pic>
        <p:nvPicPr>
          <p:cNvPr id="9218" name="Picture 2" descr="Solution hint">
            <a:extLst>
              <a:ext uri="{FF2B5EF4-FFF2-40B4-BE49-F238E27FC236}">
                <a16:creationId xmlns:a16="http://schemas.microsoft.com/office/drawing/2014/main" id="{F2BAC5CB-A8A3-4615-A078-C40F6671D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289" y="1204960"/>
            <a:ext cx="5055422" cy="542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2001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FEC20-B085-4CEC-9AEC-38F122EB1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autoencoders smooth the underlying state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CF2EF-BAC9-4E14-8EE9-BA0612B344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54</a:t>
            </a:fld>
            <a:endParaRPr lang="de-DE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576B332-CE2B-4A32-9686-96F8819F8D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76" y="1412776"/>
            <a:ext cx="10128448" cy="456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5592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112CC-2530-40F6-A49F-880532C83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VAEs yield better random samples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3B8872-3B35-4730-AB51-BB8A821551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55</a:t>
            </a:fld>
            <a:endParaRPr lang="de-DE" dirty="0"/>
          </a:p>
        </p:txBody>
      </p:sp>
      <p:pic>
        <p:nvPicPr>
          <p:cNvPr id="10242" name="Picture 2" descr="Solution hint">
            <a:extLst>
              <a:ext uri="{FF2B5EF4-FFF2-40B4-BE49-F238E27FC236}">
                <a16:creationId xmlns:a16="http://schemas.microsoft.com/office/drawing/2014/main" id="{9C670843-CA01-4957-83F2-2ED2C836F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943" y="1381960"/>
            <a:ext cx="4894113" cy="507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5332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CA2A4-6CDF-4534-81D3-63632B192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Note: Convolutional VAEs are generally bad at invariant representations, unlike regular CNNs for image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4F627-9547-45C0-886F-264223C1A2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56</a:t>
            </a:fld>
            <a:endParaRPr lang="de-DE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4C4E50BA-6BD9-4070-88F1-3EA9E8DBC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260" y="1268760"/>
            <a:ext cx="6787480" cy="5455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8201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6DF72-7987-4D4D-8636-0BDBC00D0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 (GANs): a forger-critic model of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D9C1D-8906-472A-9222-0ACC234FC2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57</a:t>
            </a:fld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BEDA6E-266E-420D-A665-4DA8BD18FB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01" b="25850"/>
          <a:stretch/>
        </p:blipFill>
        <p:spPr>
          <a:xfrm>
            <a:off x="952500" y="1196753"/>
            <a:ext cx="10287000" cy="482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1438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6DF72-7987-4D4D-8636-0BDBC00D0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 (GANs): a forger-critic model of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D9C1D-8906-472A-9222-0ACC234FC2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58</a:t>
            </a:fld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D8A03A-9A2C-4E87-80F3-0D8752B3DC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51" b="25850"/>
          <a:stretch/>
        </p:blipFill>
        <p:spPr>
          <a:xfrm>
            <a:off x="952500" y="1700808"/>
            <a:ext cx="10287000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548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6DF72-7987-4D4D-8636-0BDBC00D0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 for those who care (cross-entropy)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D9C1D-8906-472A-9222-0ACC234FC2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59</a:t>
            </a:fld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0F15BC-2158-4C4F-AC6F-60190570D5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00" b="56300"/>
          <a:stretch/>
        </p:blipFill>
        <p:spPr>
          <a:xfrm>
            <a:off x="1847528" y="1285376"/>
            <a:ext cx="8244301" cy="19621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E271DA-1866-49BF-9808-DB074C5178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500" b="37400"/>
          <a:stretch/>
        </p:blipFill>
        <p:spPr>
          <a:xfrm>
            <a:off x="1847528" y="3699133"/>
            <a:ext cx="8244301" cy="286351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C9449A4-42EA-40F1-B8CE-13AD84F81D6E}"/>
              </a:ext>
            </a:extLst>
          </p:cNvPr>
          <p:cNvSpPr/>
          <p:nvPr/>
        </p:nvSpPr>
        <p:spPr bwMode="auto">
          <a:xfrm>
            <a:off x="6384032" y="5877272"/>
            <a:ext cx="288032" cy="36004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1E46"/>
              </a:buClr>
              <a:buSzTx/>
              <a:buFont typeface="Wingdings" pitchFamily="2" charset="2"/>
              <a:buNone/>
              <a:tabLst>
                <a:tab pos="1708150" algn="l"/>
              </a:tabLst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4D4D4D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7EDE89-D3DE-4EC9-9774-D1241691A0AA}"/>
                  </a:ext>
                </a:extLst>
              </p:cNvPr>
              <p:cNvSpPr txBox="1"/>
              <p:nvPr/>
            </p:nvSpPr>
            <p:spPr>
              <a:xfrm>
                <a:off x="6402524" y="5902523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7EDE89-D3DE-4EC9-9774-D1241691A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524" y="5902523"/>
                <a:ext cx="237244" cy="276999"/>
              </a:xfrm>
              <a:prstGeom prst="rect">
                <a:avLst/>
              </a:prstGeom>
              <a:blipFill>
                <a:blip r:embed="rId5"/>
                <a:stretch>
                  <a:fillRect l="-2564" r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611D146-DAFC-41E8-8ED7-5DE9D69152AD}"/>
              </a:ext>
            </a:extLst>
          </p:cNvPr>
          <p:cNvSpPr txBox="1"/>
          <p:nvPr/>
        </p:nvSpPr>
        <p:spPr>
          <a:xfrm>
            <a:off x="10200456" y="3699133"/>
            <a:ext cx="177484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Cat-and-mouse</a:t>
            </a:r>
          </a:p>
          <a:p>
            <a:r>
              <a:rPr lang="en-US" dirty="0"/>
              <a:t>Finicky to train!</a:t>
            </a:r>
          </a:p>
        </p:txBody>
      </p:sp>
    </p:spTree>
    <p:extLst>
      <p:ext uri="{BB962C8B-B14F-4D97-AF65-F5344CB8AC3E}">
        <p14:creationId xmlns:p14="http://schemas.microsoft.com/office/powerpoint/2010/main" val="3801513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77198-A5DC-4245-BDBA-C356E14B9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of concepts covered by the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0353C-E9EE-4761-B194-2E67ADF076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1026" name="Picture 2" descr="Concept map overview of curriculum">
            <a:extLst>
              <a:ext uri="{FF2B5EF4-FFF2-40B4-BE49-F238E27FC236}">
                <a16:creationId xmlns:a16="http://schemas.microsoft.com/office/drawing/2014/main" id="{15E3E293-DE05-4F2D-9C6F-A312F37A9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529" y="1428009"/>
            <a:ext cx="5442942" cy="502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0405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07E-2A87-4C42-B307-7811ABF25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 generate crisp output, but suffer from mode collapse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45EDF-FB9A-4A4B-9F51-7DD61ABEEA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60</a:t>
            </a:fld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DC701A-4C4A-44FC-8D86-3692B7E3BD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850" b="41600"/>
          <a:stretch/>
        </p:blipFill>
        <p:spPr>
          <a:xfrm>
            <a:off x="454742" y="2204864"/>
            <a:ext cx="11282516" cy="24482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D69E41-F115-4F1D-85E3-7E924D38DDEA}"/>
              </a:ext>
            </a:extLst>
          </p:cNvPr>
          <p:cNvSpPr txBox="1"/>
          <p:nvPr/>
        </p:nvSpPr>
        <p:spPr>
          <a:xfrm>
            <a:off x="3381154" y="4468470"/>
            <a:ext cx="5429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Neuromatch was a very anti-GAN summer school…</a:t>
            </a:r>
          </a:p>
        </p:txBody>
      </p:sp>
    </p:spTree>
    <p:extLst>
      <p:ext uri="{BB962C8B-B14F-4D97-AF65-F5344CB8AC3E}">
        <p14:creationId xmlns:p14="http://schemas.microsoft.com/office/powerpoint/2010/main" val="11958259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2168C-16DC-4E5A-A7B0-867A941D71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Week 3: Advanced Topics</a:t>
            </a:r>
          </a:p>
        </p:txBody>
      </p:sp>
    </p:spTree>
    <p:extLst>
      <p:ext uri="{BB962C8B-B14F-4D97-AF65-F5344CB8AC3E}">
        <p14:creationId xmlns:p14="http://schemas.microsoft.com/office/powerpoint/2010/main" val="16604525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C13EC-E4CD-475E-8FAD-6ED0C3CF6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and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76DEE-1058-45DC-82F9-C965E77E7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Unsupervised</a:t>
            </a:r>
          </a:p>
          <a:p>
            <a:pPr lvl="1"/>
            <a:r>
              <a:rPr lang="en-US" dirty="0"/>
              <a:t>"Deep belief networks"</a:t>
            </a:r>
          </a:p>
          <a:p>
            <a:pPr lvl="1"/>
            <a:r>
              <a:rPr lang="en-US" dirty="0"/>
              <a:t>Proper unsupervised methods aren't there yet</a:t>
            </a:r>
          </a:p>
          <a:p>
            <a:pPr lvl="1"/>
            <a:endParaRPr lang="en-US" dirty="0"/>
          </a:p>
          <a:p>
            <a:r>
              <a:rPr lang="en-US" dirty="0"/>
              <a:t>"Self-supervised"</a:t>
            </a:r>
          </a:p>
          <a:p>
            <a:pPr lvl="1"/>
            <a:r>
              <a:rPr lang="en-US" dirty="0"/>
              <a:t>Take an image dataset</a:t>
            </a:r>
          </a:p>
          <a:p>
            <a:pPr lvl="1"/>
            <a:r>
              <a:rPr lang="en-US" dirty="0"/>
              <a:t>Data augmentation to hell and back</a:t>
            </a:r>
          </a:p>
          <a:p>
            <a:pPr lvl="1"/>
            <a:r>
              <a:rPr lang="en-US" dirty="0"/>
              <a:t>Perform image classification, assign augmented images to label of source image</a:t>
            </a:r>
          </a:p>
          <a:p>
            <a:pPr lvl="1"/>
            <a:r>
              <a:rPr lang="en-US" dirty="0"/>
              <a:t>Basically, a way to try to learn invariant representations without human labels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EDA4F-5B3E-4285-9C71-9170B3BAC9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62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43758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21D39-A600-4A49-9D63-1D02A5A74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5DF20-2473-4D6A-859D-1BBF8A8B1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A fairly complicated topic, because it's not </a:t>
            </a:r>
            <a:r>
              <a:rPr lang="en-US" sz="1600" i="1" dirty="0"/>
              <a:t>just </a:t>
            </a:r>
            <a:r>
              <a:rPr lang="en-US" sz="1600" dirty="0"/>
              <a:t>machine learning</a:t>
            </a:r>
          </a:p>
          <a:p>
            <a:endParaRPr lang="en-US" sz="1600" dirty="0"/>
          </a:p>
          <a:p>
            <a:r>
              <a:rPr lang="en-US" sz="1600" dirty="0"/>
              <a:t>In a nutshell</a:t>
            </a:r>
          </a:p>
          <a:p>
            <a:pPr lvl="1"/>
            <a:r>
              <a:rPr lang="en-US" sz="1600" dirty="0"/>
              <a:t>"state", "action", "reward", "policy" – important vocabulary for any RL model</a:t>
            </a:r>
          </a:p>
          <a:p>
            <a:pPr lvl="1"/>
            <a:r>
              <a:rPr lang="en-US" sz="1600" dirty="0"/>
              <a:t>If you are familiar with Q-learning and Dynamic Programming, then you have the framework you need to understand this</a:t>
            </a:r>
          </a:p>
          <a:p>
            <a:pPr lvl="1"/>
            <a:r>
              <a:rPr lang="en-US" sz="1600" dirty="0"/>
              <a:t>If you have this background: </a:t>
            </a:r>
            <a:r>
              <a:rPr lang="en-US" sz="1600" b="1" dirty="0"/>
              <a:t>Deep Q learning </a:t>
            </a:r>
            <a:r>
              <a:rPr lang="en-US" sz="1600" dirty="0"/>
              <a:t>uses an ANN to map states to Q (prospective reward) values instead of trying to populate a full Q table through exploration alone</a:t>
            </a:r>
          </a:p>
          <a:p>
            <a:pPr lvl="1"/>
            <a:r>
              <a:rPr lang="en-US" sz="1600" dirty="0"/>
              <a:t>Optimal policy can then be inferred as the one that maximizes Q from a given state</a:t>
            </a:r>
          </a:p>
          <a:p>
            <a:pPr lvl="1"/>
            <a:r>
              <a:rPr lang="en-US" sz="1600" b="1" dirty="0"/>
              <a:t>Policy gradient </a:t>
            </a:r>
            <a:r>
              <a:rPr lang="en-US" sz="1600" dirty="0"/>
              <a:t>methods learn the policy directly, and thus may be more intuitive for non-CS folks (and seem to do better, too)</a:t>
            </a:r>
          </a:p>
          <a:p>
            <a:pPr lvl="1"/>
            <a:endParaRPr lang="en-US" sz="1600" dirty="0"/>
          </a:p>
          <a:p>
            <a:r>
              <a:rPr lang="en-US" sz="1600" dirty="0"/>
              <a:t>Probably of interest to learn</a:t>
            </a:r>
          </a:p>
          <a:p>
            <a:pPr lvl="1"/>
            <a:r>
              <a:rPr lang="en-US" sz="1600" dirty="0"/>
              <a:t>Not data limited!</a:t>
            </a:r>
          </a:p>
          <a:p>
            <a:pPr lvl="1"/>
            <a:r>
              <a:rPr lang="en-US" sz="1600" dirty="0"/>
              <a:t>Training agents to move a body effectively in an environment: that's RL!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DF8B0-708A-45EB-8511-78E256EF1C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63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90116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36C0D-B9B1-4AC2-BCD8-340401222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Continual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C016C-3341-42E4-93AB-5CCD61DBD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Catastrophic forgetting</a:t>
            </a:r>
          </a:p>
          <a:p>
            <a:pPr lvl="1"/>
            <a:r>
              <a:rPr lang="en-US" dirty="0"/>
              <a:t>Train on one task</a:t>
            </a:r>
          </a:p>
          <a:p>
            <a:pPr lvl="1"/>
            <a:r>
              <a:rPr lang="en-US" dirty="0"/>
              <a:t>Then train on another</a:t>
            </a:r>
          </a:p>
          <a:p>
            <a:pPr lvl="1"/>
            <a:r>
              <a:rPr lang="en-US" dirty="0"/>
              <a:t>Uh oh! The network forgot how to do the first task</a:t>
            </a:r>
          </a:p>
          <a:p>
            <a:pPr lvl="1"/>
            <a:endParaRPr lang="en-US" dirty="0"/>
          </a:p>
          <a:p>
            <a:r>
              <a:rPr lang="en-US" dirty="0"/>
              <a:t>Strategies to counteract:</a:t>
            </a:r>
          </a:p>
          <a:p>
            <a:pPr lvl="1"/>
            <a:r>
              <a:rPr lang="en-US" dirty="0"/>
              <a:t>Rehearsal / Replay, e.g., Gradient episodic memory (GEM)</a:t>
            </a:r>
          </a:p>
          <a:p>
            <a:pPr lvl="1"/>
            <a:r>
              <a:rPr lang="en-US" dirty="0"/>
              <a:t>Regularization, e.g., Elastic weight consolidation (EWC)</a:t>
            </a:r>
          </a:p>
          <a:p>
            <a:pPr lvl="1"/>
            <a:r>
              <a:rPr lang="en-US" dirty="0" err="1"/>
              <a:t>Supermasks</a:t>
            </a:r>
            <a:r>
              <a:rPr lang="en-US" dirty="0"/>
              <a:t> in superposition</a:t>
            </a:r>
          </a:p>
          <a:p>
            <a:pPr lvl="1"/>
            <a:endParaRPr lang="en-US" dirty="0"/>
          </a:p>
          <a:p>
            <a:r>
              <a:rPr lang="en-US" dirty="0"/>
              <a:t>CORe50 dataset to stress-test continual learning paradigms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E030F-8E7B-4DBF-ACF3-1DF7A519B0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64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12065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F28A5-1B21-4F3E-8440-E2F67D9CC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"Out-of-distribution"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9D5C5-5B9A-45D2-8AA3-5081D360D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Transfer learning</a:t>
            </a:r>
          </a:p>
          <a:p>
            <a:pPr lvl="1"/>
            <a:r>
              <a:rPr lang="en-US" dirty="0"/>
              <a:t>Train a net on one task/dataset (e.g., </a:t>
            </a:r>
            <a:r>
              <a:rPr lang="en-US" dirty="0" err="1"/>
              <a:t>Imagenet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Then use this to initialize your net for a new task/dataset</a:t>
            </a:r>
          </a:p>
          <a:p>
            <a:pPr lvl="1"/>
            <a:r>
              <a:rPr lang="en-US" dirty="0"/>
              <a:t>Normally, random initialization, e.g. Xavier initialization, is used</a:t>
            </a:r>
          </a:p>
          <a:p>
            <a:pPr lvl="1"/>
            <a:endParaRPr lang="en-US" dirty="0"/>
          </a:p>
          <a:p>
            <a:r>
              <a:rPr lang="en-US" dirty="0"/>
              <a:t>Meta-learning</a:t>
            </a:r>
          </a:p>
          <a:p>
            <a:pPr lvl="1"/>
            <a:r>
              <a:rPr lang="en-US" dirty="0"/>
              <a:t>"Learning to learn"</a:t>
            </a:r>
          </a:p>
          <a:p>
            <a:pPr lvl="1"/>
            <a:r>
              <a:rPr lang="en-US" dirty="0"/>
              <a:t>One goal: given only 5-10 exemplars, learn to identify a new image class</a:t>
            </a:r>
          </a:p>
          <a:p>
            <a:pPr lvl="1"/>
            <a:r>
              <a:rPr lang="en-US" dirty="0"/>
              <a:t>Not much covered in the way of methods...</a:t>
            </a:r>
          </a:p>
          <a:p>
            <a:pPr lvl="1"/>
            <a:endParaRPr lang="en-US" dirty="0"/>
          </a:p>
          <a:p>
            <a:r>
              <a:rPr lang="en-US" dirty="0"/>
              <a:t>Continual learning fits under this umbrella, too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C5408-9FBF-47A8-A153-B86C83B8A5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65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5586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DA4AE-7FED-4ED3-BD17-B29119C7F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 topics covered along the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5DAD0-95C1-4F94-A648-4D5B7A11F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Don't buy into "hype" (or "anti-hype" for that matter)</a:t>
            </a:r>
          </a:p>
          <a:p>
            <a:endParaRPr lang="en-US" dirty="0"/>
          </a:p>
          <a:p>
            <a:r>
              <a:rPr lang="en-US" dirty="0"/>
              <a:t>Being aware of biases (gender, race, age, ...)</a:t>
            </a:r>
          </a:p>
          <a:p>
            <a:pPr lvl="1"/>
            <a:r>
              <a:rPr lang="en-US" dirty="0"/>
              <a:t>And how DL can reinforce harmful biases</a:t>
            </a:r>
          </a:p>
          <a:p>
            <a:pPr lvl="1"/>
            <a:endParaRPr lang="en-US" dirty="0"/>
          </a:p>
          <a:p>
            <a:r>
              <a:rPr lang="en-US" dirty="0"/>
              <a:t>Deepfakes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Environmental impacts</a:t>
            </a:r>
          </a:p>
          <a:p>
            <a:endParaRPr lang="en-US" dirty="0"/>
          </a:p>
          <a:p>
            <a:r>
              <a:rPr lang="en-US" dirty="0"/>
              <a:t>RL for, say, self-driving cars</a:t>
            </a:r>
          </a:p>
          <a:p>
            <a:pPr lvl="1"/>
            <a:r>
              <a:rPr lang="en-US" dirty="0"/>
              <a:t>Trolley problem?</a:t>
            </a:r>
          </a:p>
          <a:p>
            <a:pPr lvl="1"/>
            <a:r>
              <a:rPr lang="en-US" dirty="0"/>
              <a:t>https://www.moralmachine.net/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1C842-01A1-4953-A3BF-4C8755DA4C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66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08483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08115-3415-4AF1-A73E-CB86E70C3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 loads of resources/datasets provided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701B2-F4ED-4228-80B0-661D1B668F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67</a:t>
            </a:fld>
            <a:endParaRPr lang="de-D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D3A735F-FE95-450E-9DDF-15D730757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4007" y="1495326"/>
            <a:ext cx="9793816" cy="4525963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https://deeplearning.neuromatch.io/projects/docs/datasets_and_models.html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https://deeplearning.neuromatch.io/projects/Neuroscience/ideas_and_datasets.html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https://deeplearning.neuromatch.io/projects/Neuroscience/algonauts_videos.html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In many cases, "domain adaptation" of an existing model was often the most effective solution...</a:t>
            </a:r>
          </a:p>
        </p:txBody>
      </p:sp>
    </p:spTree>
    <p:extLst>
      <p:ext uri="{BB962C8B-B14F-4D97-AF65-F5344CB8AC3E}">
        <p14:creationId xmlns:p14="http://schemas.microsoft.com/office/powerpoint/2010/main" val="14522061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F2860-AA38-44F4-9FE9-EA63C7377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5C501-FB93-46D0-9FA5-5C95CC00A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lot of material, could not retain it all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Net valuable experience</a:t>
            </a:r>
          </a:p>
          <a:p>
            <a:endParaRPr lang="en-US" dirty="0"/>
          </a:p>
          <a:p>
            <a:r>
              <a:rPr lang="en-US" dirty="0"/>
              <a:t>Decent starting point for developing a DL aspect of a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D6211-EC91-45EC-B1F1-69860F13BB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68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0288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0FDF0-F1BF-4AA2-B3C1-875674D83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r>
              <a:rPr lang="en-US" dirty="0"/>
              <a:t>: the environment we worked 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EC2584-6193-4D41-A866-D00B9F8263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6" name="Picture 5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798B3F22-EF73-4FD3-B4EE-F640B6510E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516" y="1340768"/>
            <a:ext cx="8712968" cy="486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59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0FDF0-F1BF-4AA2-B3C1-875674D83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r>
              <a:rPr lang="en-US" dirty="0"/>
              <a:t>: the environment we worked 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EC2584-6193-4D41-A866-D00B9F8263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561A2A-B6F4-4ADF-AB82-DF1D79221F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6704" y="1340768"/>
            <a:ext cx="8358592" cy="486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09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207B0-B7E0-4293-BB21-58A53DDC4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65A3B-0D0B-49C8-8D6C-3C6CFDBD5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Kaggle</a:t>
            </a:r>
          </a:p>
          <a:p>
            <a:r>
              <a:rPr lang="en-US"/>
              <a:t>Deepnote (especially collaboration-focused)</a:t>
            </a:r>
          </a:p>
          <a:p>
            <a:r>
              <a:rPr lang="en-US"/>
              <a:t>Amazon Web Services / Google Cloud (for bigger jobs)</a:t>
            </a:r>
          </a:p>
          <a:p>
            <a:r>
              <a:rPr lang="en-US"/>
              <a:t>Institutional compute resources (e.g., GWDG)</a:t>
            </a:r>
          </a:p>
          <a:p>
            <a:r>
              <a:rPr lang="en-US"/>
              <a:t>Jupyter Notebook + Custom machine</a:t>
            </a:r>
          </a:p>
          <a:p>
            <a:endParaRPr lang="en-US"/>
          </a:p>
          <a:p>
            <a:r>
              <a:rPr lang="en-US"/>
              <a:t>Only Colab offered free GPU access (albeit with </a:t>
            </a:r>
            <a:r>
              <a:rPr lang="en-US" u="sng"/>
              <a:t>tight restrictions</a:t>
            </a:r>
            <a:r>
              <a:rPr lang="en-US"/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BAF53-E3AA-4BF7-AEE0-0868BF5097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44466059"/>
      </p:ext>
    </p:extLst>
  </p:cSld>
  <p:clrMapOvr>
    <a:masterClrMapping/>
  </p:clrMapOvr>
</p:sld>
</file>

<file path=ppt/theme/theme1.xml><?xml version="1.0" encoding="utf-8"?>
<a:theme xmlns:a="http://schemas.openxmlformats.org/drawingml/2006/main" name="DPZ">
  <a:themeElements>
    <a:clrScheme name="1_Master_Standar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aster_Stand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001E46"/>
          </a:buClr>
          <a:buSzTx/>
          <a:buFont typeface="Wingdings" pitchFamily="2" charset="2"/>
          <a:buNone/>
          <a:tabLst>
            <a:tab pos="1708150" algn="l"/>
          </a:tabLst>
          <a:defRPr kumimoji="0" lang="de-DE" sz="1800" b="0" i="0" u="none" strike="noStrike" cap="none" normalizeH="0" baseline="0" smtClean="0">
            <a:ln>
              <a:noFill/>
            </a:ln>
            <a:solidFill>
              <a:srgbClr val="4D4D4D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001E46"/>
          </a:buClr>
          <a:buSzTx/>
          <a:buFont typeface="Wingdings" pitchFamily="2" charset="2"/>
          <a:buNone/>
          <a:tabLst>
            <a:tab pos="1708150" algn="l"/>
          </a:tabLst>
          <a:defRPr kumimoji="0" lang="de-DE" sz="1800" b="0" i="0" u="none" strike="noStrike" cap="none" normalizeH="0" baseline="0" smtClean="0">
            <a:ln>
              <a:noFill/>
            </a:ln>
            <a:solidFill>
              <a:srgbClr val="4D4D4D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Master_Standar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aster_Standar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aster_Standar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aster_Standar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aster_Standar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aster_Standar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aster_Standar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aster_Standar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aster_Standar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aster_Standar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aster_Standar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aster_Standar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~9393935</Template>
  <TotalTime>2358</TotalTime>
  <Words>3314</Words>
  <Application>Microsoft Macintosh PowerPoint</Application>
  <PresentationFormat>Widescreen</PresentationFormat>
  <Paragraphs>478</Paragraphs>
  <Slides>68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-apple-system</vt:lpstr>
      <vt:lpstr>Arial</vt:lpstr>
      <vt:lpstr>Cambria Math</vt:lpstr>
      <vt:lpstr>Wingdings</vt:lpstr>
      <vt:lpstr>DPZ</vt:lpstr>
      <vt:lpstr>Neuromatch Academy: Deep Learning  Executive Summary</vt:lpstr>
      <vt:lpstr>Quick aside</vt:lpstr>
      <vt:lpstr>Background: What was it?</vt:lpstr>
      <vt:lpstr>What was the Neuromatch Academy?</vt:lpstr>
      <vt:lpstr>What was the Neuromatch Academy?</vt:lpstr>
      <vt:lpstr>Map of concepts covered by the course</vt:lpstr>
      <vt:lpstr>Google Colab: the environment we worked in</vt:lpstr>
      <vt:lpstr>Google Colab: the environment we worked in</vt:lpstr>
      <vt:lpstr>Alternatives</vt:lpstr>
      <vt:lpstr>PyTorch: a framework for deep learning in Python</vt:lpstr>
      <vt:lpstr>PyTorch: a framework for deep learning in Python</vt:lpstr>
      <vt:lpstr>PyTorch Features</vt:lpstr>
      <vt:lpstr>Week 1: "The Basics"</vt:lpstr>
      <vt:lpstr>Computational graphs, gradient descent, and backpropagation</vt:lpstr>
      <vt:lpstr>Gradient descent, computational graphs, and backpropagation</vt:lpstr>
      <vt:lpstr>Computational graphs, gradient descent, and backpropagation</vt:lpstr>
      <vt:lpstr>Note on Gradient Descent Optimizers</vt:lpstr>
      <vt:lpstr>All sorts of knobs to tweak</vt:lpstr>
      <vt:lpstr>Cross-validation</vt:lpstr>
      <vt:lpstr>Typical methods for regularization and combating vanishing gradients</vt:lpstr>
      <vt:lpstr>Our first network: the multilayer perceptron!</vt:lpstr>
      <vt:lpstr>All nonlinear neural nets are universal approximators, but deeper nets have higher "expressivity"</vt:lpstr>
      <vt:lpstr>POV: you finally got a deep learning model to run</vt:lpstr>
      <vt:lpstr>POV: you finally got a deep learning model to run</vt:lpstr>
      <vt:lpstr>Week 2: Doing more with fewer parameters</vt:lpstr>
      <vt:lpstr>MLPs are too dense, let's recycle some parameters</vt:lpstr>
      <vt:lpstr>The convolutional network (ConvNet) saves parameters by recycling them across space</vt:lpstr>
      <vt:lpstr>Typical ConvNet pipeline</vt:lpstr>
      <vt:lpstr>A more typical visualization of the typical ConvNet pipeline</vt:lpstr>
      <vt:lpstr>Training ConvNets for computer vision requires a "data augmentation" step</vt:lpstr>
      <vt:lpstr>Adding normalization (batch or otherwise) combats the problem of too-small or too-large gradients</vt:lpstr>
      <vt:lpstr>A brief history of ImageNet and the Convnets that solved it</vt:lpstr>
      <vt:lpstr>CNNs take over from 2012</vt:lpstr>
      <vt:lpstr>Old ideas meet new technology (and clever "hacks" to enable training on 2 GPUs at once)</vt:lpstr>
      <vt:lpstr>VGG: inefficient, but popular and a triumph of model sharing</vt:lpstr>
      <vt:lpstr>Resnet: residual blocks (skip connections) enable a gradient superhighway, combating the vanishing gradient problem</vt:lpstr>
      <vt:lpstr>Depthwise separable convolution: compose filters as outer products to save more parameters (GoogLeNet and ResNeXt)</vt:lpstr>
      <vt:lpstr>Bonus material: U-nets for image segmentation, look a lot like autoencoders (or rather, encoder-decoder chains)</vt:lpstr>
      <vt:lpstr>Recurrent neural networks (RNNs) save parameters by sharing them across time</vt:lpstr>
      <vt:lpstr>Various sequence learning frameworks ideal for RNN application</vt:lpstr>
      <vt:lpstr>Why not just do convolution? (ARMA theory)</vt:lpstr>
      <vt:lpstr>In many sequence learning applications ("language models") one must first learn an "embedding"</vt:lpstr>
      <vt:lpstr>Problems with RNNs</vt:lpstr>
      <vt:lpstr>A trick to deal with forgetfulness: bidirectional RNNs </vt:lpstr>
      <vt:lpstr>A trick to deal with forgetfulness: LSTMs and gating</vt:lpstr>
      <vt:lpstr>Attention: weighting states by contextual similarity (relevance)</vt:lpstr>
      <vt:lpstr>Transformers: Ditch the RNN, "attention is all you need"!</vt:lpstr>
      <vt:lpstr>Transformers are quite difficult to explain</vt:lpstr>
      <vt:lpstr>"Self-attention" in more detail</vt:lpstr>
      <vt:lpstr>Pros and cons: RNNs vs. Pure Attention</vt:lpstr>
      <vt:lpstr>Transformers: more than just "language models"</vt:lpstr>
      <vt:lpstr>Autoencoders: the classic generative framework</vt:lpstr>
      <vt:lpstr>Classical autoencoders don't tile latent state space evenly</vt:lpstr>
      <vt:lpstr>Variational autoencoders smooth the underlying state space</vt:lpstr>
      <vt:lpstr>VAEs yield better random samples</vt:lpstr>
      <vt:lpstr>Note: Convolutional VAEs are generally bad at invariant representations, unlike regular CNNs for image classification</vt:lpstr>
      <vt:lpstr>Generative Adversarial Networks (GANs): a forger-critic model of learning</vt:lpstr>
      <vt:lpstr>Generative Adversarial Networks (GANs): a forger-critic model of learning</vt:lpstr>
      <vt:lpstr>Loss functions for those who care (cross-entropy)</vt:lpstr>
      <vt:lpstr>GANs generate crisp output, but suffer from mode collapse </vt:lpstr>
      <vt:lpstr>Week 3: Advanced Topics</vt:lpstr>
      <vt:lpstr>Unsupervised and self-supervised learning</vt:lpstr>
      <vt:lpstr>Reinforcement learning</vt:lpstr>
      <vt:lpstr>Continual learning </vt:lpstr>
      <vt:lpstr>"Out-of-distribution" learning</vt:lpstr>
      <vt:lpstr>Ethics topics covered along the way</vt:lpstr>
      <vt:lpstr>Projects: loads of resources/datasets provided</vt:lpstr>
      <vt:lpstr>Final remarks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GlaweM</dc:creator>
  <cp:lastModifiedBy>James Goodman</cp:lastModifiedBy>
  <cp:revision>171</cp:revision>
  <dcterms:created xsi:type="dcterms:W3CDTF">2012-10-16T10:22:04Z</dcterms:created>
  <dcterms:modified xsi:type="dcterms:W3CDTF">2021-10-05T15:32:50Z</dcterms:modified>
</cp:coreProperties>
</file>